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4348" r:id="rId1"/>
    <p:sldMasterId id="2147484487" r:id="rId2"/>
    <p:sldMasterId id="2147484492" r:id="rId3"/>
    <p:sldMasterId id="2147484497" r:id="rId4"/>
  </p:sldMasterIdLst>
  <p:notesMasterIdLst>
    <p:notesMasterId r:id="rId37"/>
  </p:notesMasterIdLst>
  <p:sldIdLst>
    <p:sldId id="256" r:id="rId5"/>
    <p:sldId id="257" r:id="rId6"/>
    <p:sldId id="272" r:id="rId7"/>
    <p:sldId id="290" r:id="rId8"/>
    <p:sldId id="300" r:id="rId9"/>
    <p:sldId id="301" r:id="rId10"/>
    <p:sldId id="302" r:id="rId11"/>
    <p:sldId id="315" r:id="rId12"/>
    <p:sldId id="303" r:id="rId13"/>
    <p:sldId id="304" r:id="rId14"/>
    <p:sldId id="305" r:id="rId15"/>
    <p:sldId id="306" r:id="rId16"/>
    <p:sldId id="307" r:id="rId17"/>
    <p:sldId id="289" r:id="rId18"/>
    <p:sldId id="309" r:id="rId19"/>
    <p:sldId id="313" r:id="rId20"/>
    <p:sldId id="308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88" r:id="rId29"/>
    <p:sldId id="291" r:id="rId30"/>
    <p:sldId id="310" r:id="rId31"/>
    <p:sldId id="287" r:id="rId32"/>
    <p:sldId id="311" r:id="rId33"/>
    <p:sldId id="316" r:id="rId34"/>
    <p:sldId id="312" r:id="rId35"/>
    <p:sldId id="314" r:id="rId3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1pPr>
    <a:lvl2pPr marL="457176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2pPr>
    <a:lvl3pPr marL="914354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3pPr>
    <a:lvl4pPr marL="137153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4pPr>
    <a:lvl5pPr marL="1828706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5pPr>
    <a:lvl6pPr marL="2285884" algn="l" defTabSz="457176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6pPr>
    <a:lvl7pPr marL="2743060" algn="l" defTabSz="457176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7pPr>
    <a:lvl8pPr marL="3200236" algn="l" defTabSz="457176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8pPr>
    <a:lvl9pPr marL="3657413" algn="l" defTabSz="457176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0"/>
        <a:cs typeface="ヒラギノ明朝 ProN W3" charset="0"/>
        <a:sym typeface="American Typewriter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8" autoAdjust="0"/>
    <p:restoredTop sz="75456" autoAdjust="0"/>
  </p:normalViewPr>
  <p:slideViewPr>
    <p:cSldViewPr>
      <p:cViewPr>
        <p:scale>
          <a:sx n="42" d="100"/>
          <a:sy n="42" d="100"/>
        </p:scale>
        <p:origin x="-552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67774-7D7A-4380-9C91-47E195F41D5C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FC0C9-A8CD-495E-B82F-5C2B0D7B751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Anoniem</a:t>
            </a:r>
            <a:r>
              <a:rPr lang="nl-NL" baseline="0" dirty="0" smtClean="0"/>
              <a:t> noteren </a:t>
            </a:r>
            <a:r>
              <a:rPr lang="nl-NL" baseline="0" dirty="0" smtClean="0">
                <a:sym typeface="Wingdings" panose="05000000000000000000" pitchFamily="2" charset="2"/>
              </a:rPr>
              <a:t> a.u.b. niet meer wijzigen  (voor onderzoek)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C0C9-A8CD-495E-B82F-5C2B0D7B75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DDU: 5 min. </a:t>
            </a:r>
          </a:p>
          <a:p>
            <a:r>
              <a:rPr lang="nl-NL" dirty="0" smtClean="0"/>
              <a:t>Docenten: Welke problemen ervaart U zelf (liggen bij de docent)?  </a:t>
            </a:r>
            <a:r>
              <a:rPr lang="nl-NL" dirty="0" smtClean="0">
                <a:sym typeface="Wingdings" panose="05000000000000000000" pitchFamily="2" charset="2"/>
              </a:rPr>
              <a:t> Anoniem noteren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C0C9-A8CD-495E-B82F-5C2B0D7B75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6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1"/>
            <a:ext cx="5328000" cy="36796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569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7" tIns="50797" rIns="50797" bIns="50797"/>
          <a:lstStyle/>
          <a:p>
            <a:pPr marL="342882" indent="-342882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8"/>
            <a:ext cx="8789988" cy="65920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 sz="18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265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7" tIns="50797" rIns="50797" bIns="50797"/>
          <a:lstStyle/>
          <a:p>
            <a:pPr marL="342882" indent="-342882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718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7" tIns="50797" rIns="50797" bIns="50797"/>
          <a:lstStyle/>
          <a:p>
            <a:pPr marL="342882" indent="-342882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6502400" cy="424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1"/>
            <a:ext cx="6502400" cy="424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0"/>
            <a:ext cx="6502400" cy="421200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0"/>
            <a:ext cx="6502400" cy="421200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641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7" tIns="50797" rIns="50797" bIns="50797"/>
          <a:lstStyle/>
          <a:p>
            <a:pPr marL="342882" indent="-342882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" y="1676401"/>
            <a:ext cx="13003200" cy="57276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1"/>
            <a:ext cx="11049000" cy="609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 sz="18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94252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6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775"/>
            <a:ext cx="11430000" cy="51562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45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6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5681" y="2826738"/>
            <a:ext cx="9008533" cy="2664178"/>
          </a:xfrm>
          <a:prstGeom prst="rect">
            <a:avLst/>
          </a:prstGeom>
        </p:spPr>
        <p:txBody>
          <a:bodyPr lIns="130046" tIns="65023" rIns="130046" bIns="65023" anchor="t"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1822" y="2418081"/>
            <a:ext cx="9103360" cy="408657"/>
          </a:xfrm>
          <a:prstGeom prst="rect">
            <a:avLst/>
          </a:prstGeom>
        </p:spPr>
        <p:txBody>
          <a:bodyPr wrap="none" lIns="130046" tIns="65023" rIns="130046" bIns="65023"/>
          <a:lstStyle>
            <a:lvl1pPr marL="0" indent="0" algn="r">
              <a:buFontTx/>
              <a:buNone/>
              <a:defRPr sz="2300" b="1"/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5875" y="2111023"/>
            <a:ext cx="10548338" cy="614116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5875" y="2946401"/>
            <a:ext cx="10548338" cy="6231467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775"/>
            <a:ext cx="11430000" cy="51562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45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775"/>
            <a:ext cx="11430000" cy="5156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16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115" y="1692275"/>
            <a:ext cx="11430000" cy="10541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900115" y="2771775"/>
            <a:ext cx="11430000" cy="5156200"/>
          </a:xfrm>
        </p:spPr>
        <p:txBody>
          <a:bodyPr/>
          <a:lstStyle>
            <a:lvl1pPr marL="0" indent="0">
              <a:buFontTx/>
              <a:buNone/>
              <a:defRPr sz="2600" spc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45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16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5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5" y="2772001"/>
            <a:ext cx="5284800" cy="5155200"/>
          </a:xfrm>
        </p:spPr>
        <p:txBody>
          <a:bodyPr/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5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5" y="2772001"/>
            <a:ext cx="5284800" cy="5155200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5439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600">
                <a:latin typeface="+mn-lt"/>
              </a:defRPr>
            </a:lvl1pPr>
            <a:lvl2pPr marL="0" indent="0">
              <a:buFont typeface="Lucida Grande"/>
              <a:buNone/>
              <a:defRPr sz="2600">
                <a:latin typeface="+mn-lt"/>
              </a:defRPr>
            </a:lvl2pPr>
            <a:lvl3pPr marL="0" indent="0">
              <a:buFont typeface="Lucida Grande"/>
              <a:buNone/>
              <a:defRPr sz="2600">
                <a:latin typeface="+mn-lt"/>
              </a:defRPr>
            </a:lvl3pPr>
            <a:lvl4pPr marL="0" indent="0">
              <a:buFont typeface="Lucida Grande"/>
              <a:buNone/>
              <a:defRPr sz="2600">
                <a:latin typeface="+mn-lt"/>
              </a:defRPr>
            </a:lvl4pPr>
            <a:lvl5pPr marL="0" indent="0">
              <a:buFont typeface="Lucida Grande"/>
              <a:buNone/>
              <a:defRPr sz="26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5093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969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 marL="0" indent="0">
              <a:buNone/>
              <a:defRPr sz="2600">
                <a:latin typeface="+mn-lt"/>
              </a:defRPr>
            </a:lvl1pPr>
            <a:lvl2pPr marL="0" indent="0">
              <a:buFont typeface="Lucida Grande"/>
              <a:buNone/>
              <a:defRPr sz="2600">
                <a:latin typeface="+mn-lt"/>
              </a:defRPr>
            </a:lvl2pPr>
            <a:lvl3pPr marL="0" indent="0">
              <a:buFont typeface="Lucida Grande"/>
              <a:buNone/>
              <a:defRPr sz="2600">
                <a:latin typeface="+mn-lt"/>
              </a:defRPr>
            </a:lvl3pPr>
            <a:lvl4pPr marL="0" indent="0">
              <a:buFont typeface="Lucida Grande"/>
              <a:buNone/>
              <a:defRPr sz="2600">
                <a:latin typeface="+mn-lt"/>
              </a:defRPr>
            </a:lvl4pPr>
            <a:lvl5pPr marL="0" indent="0">
              <a:buFont typeface="Lucida Grande"/>
              <a:buNone/>
              <a:defRPr sz="26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568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065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775"/>
            <a:ext cx="11430000" cy="5156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16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</p:spPr>
        <p:txBody>
          <a:bodyPr/>
          <a:lstStyle>
            <a:lvl1pPr marL="0" indent="0">
              <a:buNone/>
              <a:defRPr sz="2600">
                <a:latin typeface="+mn-lt"/>
              </a:defRPr>
            </a:lvl1pPr>
            <a:lvl2pPr marL="0" indent="0">
              <a:buFont typeface="Arial"/>
              <a:buNone/>
              <a:defRPr sz="2600">
                <a:latin typeface="+mn-lt"/>
              </a:defRPr>
            </a:lvl2pPr>
            <a:lvl3pPr marL="0" indent="0">
              <a:buFont typeface="Arial"/>
              <a:buNone/>
              <a:defRPr sz="2600">
                <a:latin typeface="+mn-lt"/>
              </a:defRPr>
            </a:lvl3pPr>
            <a:lvl4pPr marL="0" indent="0">
              <a:buFont typeface="Arial"/>
              <a:buNone/>
              <a:defRPr sz="2600">
                <a:latin typeface="+mn-lt"/>
              </a:defRPr>
            </a:lvl4pPr>
            <a:lvl5pPr marL="0" indent="0">
              <a:buFont typeface="Arial"/>
              <a:buNone/>
              <a:defRPr sz="2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1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926405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1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387569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0" tIns="50780" rIns="50780" bIns="50780"/>
          <a:lstStyle/>
          <a:p>
            <a:pPr marL="342779" indent="-342779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8"/>
            <a:ext cx="8789988" cy="65920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034" indent="0">
              <a:buNone/>
              <a:defRPr sz="1100"/>
            </a:lvl2pPr>
            <a:lvl3pPr marL="914072" indent="0">
              <a:buNone/>
              <a:defRPr sz="1000"/>
            </a:lvl3pPr>
            <a:lvl4pPr marL="1371107" indent="0">
              <a:buNone/>
              <a:defRPr sz="900"/>
            </a:lvl4pPr>
            <a:lvl5pPr marL="1828144" indent="0">
              <a:buNone/>
              <a:defRPr sz="900"/>
            </a:lvl5pPr>
            <a:lvl6pPr marL="2285182" indent="0">
              <a:buNone/>
              <a:defRPr sz="900"/>
            </a:lvl6pPr>
            <a:lvl7pPr marL="2742216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265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0" tIns="50780" rIns="50780" bIns="50780"/>
          <a:lstStyle/>
          <a:p>
            <a:pPr marL="342779" indent="-342779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1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718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0" tIns="50780" rIns="50780" bIns="50780"/>
          <a:lstStyle/>
          <a:p>
            <a:pPr marL="342779" indent="-342779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2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8"/>
            <a:ext cx="6502400" cy="4212001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8"/>
            <a:ext cx="6502400" cy="4212001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641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80" tIns="50780" rIns="50780" bIns="50780"/>
          <a:lstStyle/>
          <a:p>
            <a:pPr marL="342779" indent="-342779" eaLnBrk="0" hangingPunct="0">
              <a:buFontTx/>
              <a:buChar char="•"/>
            </a:pPr>
            <a:endParaRPr lang="nl-NL" sz="2100" dirty="0">
              <a:solidFill>
                <a:srgbClr val="141313"/>
              </a:solidFill>
              <a:latin typeface="Arial" charset="0"/>
              <a:ea typeface="ＭＳ Ｐゴシック" charset="0"/>
              <a:cs typeface="ＭＳ Ｐゴシック" charset="0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" y="1676401"/>
            <a:ext cx="13003200" cy="5727600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034" indent="0">
              <a:buNone/>
              <a:defRPr sz="2800"/>
            </a:lvl2pPr>
            <a:lvl3pPr marL="914072" indent="0">
              <a:buNone/>
              <a:defRPr sz="2400"/>
            </a:lvl3pPr>
            <a:lvl4pPr marL="1371107" indent="0">
              <a:buNone/>
              <a:defRPr sz="2000"/>
            </a:lvl4pPr>
            <a:lvl5pPr marL="1828144" indent="0">
              <a:buNone/>
              <a:defRPr sz="2000"/>
            </a:lvl5pPr>
            <a:lvl6pPr marL="2285182" indent="0">
              <a:buNone/>
              <a:defRPr sz="2000"/>
            </a:lvl6pPr>
            <a:lvl7pPr marL="2742216" indent="0">
              <a:buNone/>
              <a:defRPr sz="2000"/>
            </a:lvl7pPr>
            <a:lvl8pPr marL="3199255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nl-NL" noProof="0" smtClean="0">
                <a:sym typeface="Kievit-Book" charset="0"/>
              </a:rPr>
              <a:t>Klik op het pictogram als u een afbeelding wilt toevoegen</a:t>
            </a:r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1"/>
            <a:ext cx="11049000" cy="609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034" indent="0">
              <a:buNone/>
              <a:defRPr sz="1100"/>
            </a:lvl2pPr>
            <a:lvl3pPr marL="914072" indent="0">
              <a:buNone/>
              <a:defRPr sz="1000"/>
            </a:lvl3pPr>
            <a:lvl4pPr marL="1371107" indent="0">
              <a:buNone/>
              <a:defRPr sz="900"/>
            </a:lvl4pPr>
            <a:lvl5pPr marL="1828144" indent="0">
              <a:buNone/>
              <a:defRPr sz="900"/>
            </a:lvl5pPr>
            <a:lvl6pPr marL="2285182" indent="0">
              <a:buNone/>
              <a:defRPr sz="900"/>
            </a:lvl6pPr>
            <a:lvl7pPr marL="2742216" indent="0">
              <a:buNone/>
              <a:defRPr sz="900"/>
            </a:lvl7pPr>
            <a:lvl8pPr marL="3199255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894252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999"/>
            <a:ext cx="5284800" cy="51552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4" y="1692275"/>
            <a:ext cx="11430000" cy="1054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4" y="2771999"/>
            <a:ext cx="5284800" cy="5155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63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  <a:prstGeom prst="rect">
            <a:avLst/>
          </a:prstGeom>
        </p:spPr>
        <p:txBody>
          <a:bodyPr lIns="91435" tIns="45718" rIns="91435" bIns="45718" numCol="2"/>
          <a:lstStyle>
            <a:lvl1pPr marL="0" indent="0">
              <a:buNone/>
              <a:defRPr sz="2600">
                <a:latin typeface="+mn-lt"/>
              </a:defRPr>
            </a:lvl1pPr>
            <a:lvl2pPr marL="0" indent="0">
              <a:buFont typeface="Lucida Grande"/>
              <a:buNone/>
              <a:defRPr sz="2600">
                <a:latin typeface="+mn-lt"/>
              </a:defRPr>
            </a:lvl2pPr>
            <a:lvl3pPr marL="0" indent="0">
              <a:buFont typeface="Lucida Grande"/>
              <a:buNone/>
              <a:defRPr sz="2600">
                <a:latin typeface="+mn-lt"/>
              </a:defRPr>
            </a:lvl3pPr>
            <a:lvl4pPr marL="0" indent="0">
              <a:buFont typeface="Lucida Grande"/>
              <a:buNone/>
              <a:defRPr sz="2600">
                <a:latin typeface="+mn-lt"/>
              </a:defRPr>
            </a:lvl4pPr>
            <a:lvl5pPr marL="0" indent="0">
              <a:buFont typeface="Lucida Grande"/>
              <a:buNone/>
              <a:defRPr sz="26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56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  <a:prstGeom prst="rect">
            <a:avLst/>
          </a:prstGeom>
        </p:spPr>
        <p:txBody>
          <a:bodyPr lIns="91435" tIns="45718" rIns="91435" bIns="45718" numCol="2"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065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10541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2600">
                <a:latin typeface="+mn-lt"/>
              </a:defRPr>
            </a:lvl1pPr>
            <a:lvl2pPr marL="0" indent="0">
              <a:buFont typeface="Arial"/>
              <a:buNone/>
              <a:defRPr sz="2600">
                <a:latin typeface="+mn-lt"/>
              </a:defRPr>
            </a:lvl2pPr>
            <a:lvl3pPr marL="0" indent="0">
              <a:buFont typeface="Arial"/>
              <a:buNone/>
              <a:defRPr sz="2600">
                <a:latin typeface="+mn-lt"/>
              </a:defRPr>
            </a:lvl3pPr>
            <a:lvl4pPr marL="0" indent="0">
              <a:buFont typeface="Arial"/>
              <a:buNone/>
              <a:defRPr sz="2600">
                <a:latin typeface="+mn-lt"/>
              </a:defRPr>
            </a:lvl4pPr>
            <a:lvl5pPr marL="0" indent="0">
              <a:buFont typeface="Arial"/>
              <a:buNone/>
              <a:defRPr sz="2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1"/>
            <a:ext cx="5328000" cy="36796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405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027" name="Afbeelding 7" descr="logo_RU_NL_A4_wi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9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68" r:id="rId1"/>
    <p:sldLayoutId id="2147484483" r:id="rId2"/>
    <p:sldLayoutId id="2147484470" r:id="rId3"/>
    <p:sldLayoutId id="2147484471" r:id="rId4"/>
    <p:sldLayoutId id="2147484472" r:id="rId5"/>
    <p:sldLayoutId id="214748448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5" r:id="rId15"/>
    <p:sldLayoutId id="2147484486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/>
          <a:ea typeface="ＭＳ Ｐゴシック" charset="-128"/>
          <a:cs typeface="Arial"/>
          <a:sym typeface="Kievit-Medium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5pPr>
      <a:lvl6pPr marL="457176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882" indent="-342882" algn="l" rtl="0" eaLnBrk="1" fontAlgn="base" hangingPunct="1">
        <a:spcBef>
          <a:spcPct val="0"/>
        </a:spcBef>
        <a:spcAft>
          <a:spcPct val="0"/>
        </a:spcAft>
        <a:buFont typeface="Arial" charset="0"/>
        <a:defRPr sz="2600">
          <a:solidFill>
            <a:schemeClr val="tx1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12" indent="-285736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2941" indent="-228589" algn="l" rtl="0" eaLnBrk="1" fontAlgn="base" hangingPunct="1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119" indent="-228589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295" indent="-228589" algn="l" rtl="0" eaLnBrk="1" fontAlgn="base" hangingPunct="1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17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1027" name="Afbeelding 7" descr="logo_RU_NL_A4_wi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9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/>
          <a:ea typeface="ＭＳ Ｐゴシック" charset="-128"/>
          <a:cs typeface="Arial"/>
          <a:sym typeface="Kievit-Medium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5pPr>
      <a:lvl6pPr marL="457176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882" indent="-342882" algn="l" rtl="0" eaLnBrk="1" fontAlgn="base" hangingPunct="1">
        <a:spcBef>
          <a:spcPct val="0"/>
        </a:spcBef>
        <a:spcAft>
          <a:spcPct val="0"/>
        </a:spcAft>
        <a:buFont typeface="Arial" charset="0"/>
        <a:defRPr sz="2600">
          <a:solidFill>
            <a:schemeClr val="tx1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12" indent="-285736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2941" indent="-228589" algn="l" rtl="0" eaLnBrk="1" fontAlgn="base" hangingPunct="1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119" indent="-228589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295" indent="-228589" algn="l" rtl="0" eaLnBrk="1" fontAlgn="base" hangingPunct="1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17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5" y="1692275"/>
            <a:ext cx="1143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>
              <a:sym typeface="Kievit-Medium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5" y="2771775"/>
            <a:ext cx="11430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>
              <a:sym typeface="Kievit-Book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2054" name="Afbeelding 7" descr="logo_RU_NL_A4_wi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42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9" y="340300"/>
            <a:ext cx="2879999" cy="4149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50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/>
          <a:ea typeface="ＭＳ Ｐゴシック" charset="-128"/>
          <a:cs typeface="Arial"/>
          <a:sym typeface="Kievit-Medium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ヒラギノ角ゴ ProN W6" charset="-128"/>
          <a:sym typeface="Kievit-Medium" charset="0"/>
        </a:defRPr>
      </a:lvl5pPr>
      <a:lvl6pPr marL="457129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260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390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518" algn="l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847" indent="-342847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600">
          <a:solidFill>
            <a:srgbClr val="000000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835" indent="-285706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2824" indent="-228565" algn="l" rtl="0" eaLnBrk="1" fontAlgn="base" hangingPunct="1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599957" indent="-228565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084" indent="-228565" algn="l" rtl="0" eaLnBrk="1" fontAlgn="base" hangingPunct="1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129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26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39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518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90600"/>
            <a:ext cx="11049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85" tIns="50785" rIns="50785" bIns="5078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Kievit-Book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70100"/>
            <a:ext cx="11049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85" tIns="50785" rIns="50785" bIns="5078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Kievit-Book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rgbClr val="BE31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3078" name="Afbeelding 6" descr="logo_RU_NL_A4_CMY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45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42" y="340303"/>
            <a:ext cx="2879999" cy="41491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/>
          <a:ea typeface="ＭＳ Ｐゴシック" charset="-128"/>
          <a:cs typeface="Arial"/>
          <a:sym typeface="Kievit-Book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ヒラギノ角ゴ ProN W3" charset="-128"/>
          <a:sym typeface="Kievit-Book" charset="0"/>
        </a:defRPr>
      </a:lvl5pPr>
      <a:lvl6pPr marL="457082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914166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1371248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828331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342813" indent="-342813" algn="l" rtl="0" eaLnBrk="1" fontAlgn="base" hangingPunct="1">
        <a:spcBef>
          <a:spcPct val="0"/>
        </a:spcBef>
        <a:spcAft>
          <a:spcPct val="0"/>
        </a:spcAft>
        <a:buChar char="•"/>
        <a:defRPr sz="2600">
          <a:solidFill>
            <a:srgbClr val="141313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760" indent="-285677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2708" indent="-228542" algn="l" rtl="0" eaLnBrk="1" fontAlgn="base" hangingPunct="1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599793" indent="-228542" algn="l" rtl="0" eaLnBrk="1" fontAlgn="base" hangingPunct="1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6874" indent="-228542" algn="l" rtl="0" eaLnBrk="1" fontAlgn="base" hangingPunct="1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082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16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248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331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6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8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1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7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7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Y2WxffbLFuY" TargetMode="Externa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Image:Joule's_Apparatus_(Harper's_Scan).png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http://upload.wikimedia.org/wikipedia/commons/thumb/c/c3/Joule%27s_Apparatus_%28Harper%27s_Scan%29.png/180px-Joule%27s_Apparatus_%28Harper%27s_Scan%29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.vanriswick@docentenacademie.ru.nl" TargetMode="External"/><Relationship Id="rId2" Type="http://schemas.openxmlformats.org/officeDocument/2006/relationships/hyperlink" Target="mailto:j.vanriswick@raayland.nl" TargetMode="Externa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9792" y="1708448"/>
            <a:ext cx="11049000" cy="7344816"/>
          </a:xfrm>
        </p:spPr>
        <p:txBody>
          <a:bodyPr/>
          <a:lstStyle/>
          <a:p>
            <a:r>
              <a:rPr lang="nl-NL" dirty="0" smtClean="0"/>
              <a:t>C. Leerlingen</a:t>
            </a:r>
          </a:p>
          <a:p>
            <a:pPr lvl="1"/>
            <a:r>
              <a:rPr lang="nl-NL" dirty="0" smtClean="0"/>
              <a:t>weinig intrinsieke motivatie door beperkte aansluiting bij eigen leefwereld (gevolg: de ‘waaromvraag’ wordt zelden gesteld) (overlappend met A4)</a:t>
            </a:r>
          </a:p>
          <a:p>
            <a:pPr lvl="1"/>
            <a:r>
              <a:rPr lang="nl-NL" dirty="0" smtClean="0"/>
              <a:t>beperkte </a:t>
            </a:r>
            <a:r>
              <a:rPr lang="nl-NL" dirty="0"/>
              <a:t>tijd voor studie door vele diverse dagelijkse andere activiteiten (sociaal, sportief, werk, …)</a:t>
            </a:r>
          </a:p>
          <a:p>
            <a:endParaRPr lang="nl-NL" dirty="0" smtClean="0"/>
          </a:p>
          <a:p>
            <a:r>
              <a:rPr lang="nl-NL" dirty="0" smtClean="0"/>
              <a:t>D. docenten</a:t>
            </a:r>
          </a:p>
          <a:p>
            <a:pPr lvl="1"/>
            <a:r>
              <a:rPr lang="nl-NL" dirty="0"/>
              <a:t>de problematiek wordt te weinig conceptueel bediscussieerd (ook in de vooropleiding)</a:t>
            </a:r>
          </a:p>
          <a:p>
            <a:pPr lvl="1"/>
            <a:r>
              <a:rPr lang="nl-NL" dirty="0"/>
              <a:t>werken met formules/sommetjes is gemakkelijker en ‘resultaatgericht’ (‘teaching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test’) (overlappend met B2 en E1)</a:t>
            </a:r>
          </a:p>
          <a:p>
            <a:pPr lvl="1"/>
            <a:r>
              <a:rPr lang="nl-NL" dirty="0"/>
              <a:t>de methode als enig handvat is gemakkelijk (de weg van de minste weerstand)</a:t>
            </a:r>
          </a:p>
          <a:p>
            <a:pPr lvl="1"/>
            <a:r>
              <a:rPr lang="nl-NL" dirty="0"/>
              <a:t>vele werkzaamheden naast het lesgeven beperken de tijd (of lust) voor het creëren van diepgang</a:t>
            </a:r>
          </a:p>
          <a:p>
            <a:pPr lvl="1"/>
            <a:r>
              <a:rPr lang="nl-NL" dirty="0"/>
              <a:t>organiseren van (effectief) practicum kost (te) veel moeite </a:t>
            </a:r>
          </a:p>
        </p:txBody>
      </p:sp>
    </p:spTree>
    <p:extLst>
      <p:ext uri="{BB962C8B-B14F-4D97-AF65-F5344CB8AC3E}">
        <p14:creationId xmlns:p14="http://schemas.microsoft.com/office/powerpoint/2010/main" val="2836386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E. Toetsen</a:t>
            </a:r>
          </a:p>
          <a:p>
            <a:pPr lvl="1"/>
            <a:r>
              <a:rPr lang="nl-NL" dirty="0"/>
              <a:t>merendeels kwantitatief waardoor ‘goochelen met formules voldoende resultaat oplevert, ook voor het CE (overlappend met B2 en D2)</a:t>
            </a:r>
          </a:p>
          <a:p>
            <a:pPr lvl="1"/>
            <a:r>
              <a:rPr lang="nl-NL" dirty="0"/>
              <a:t>ontbreken van ‘overbodige’ gegevens waardoor leerlingen nog meer gestimuleerd worden om alle varianten met gegevens en formules uit te proberen zonder te weten wat ze doen</a:t>
            </a:r>
          </a:p>
          <a:p>
            <a:endParaRPr lang="nl-NL" dirty="0"/>
          </a:p>
          <a:p>
            <a:r>
              <a:rPr lang="nl-NL" dirty="0"/>
              <a:t>F. Lessentabel</a:t>
            </a:r>
          </a:p>
          <a:p>
            <a:pPr lvl="1"/>
            <a:r>
              <a:rPr lang="nl-NL" dirty="0"/>
              <a:t>een vol examenprogramma met krappe lessentabel beperkt conceptuele discussie, herhaling en praktische toepassing/uitleg</a:t>
            </a:r>
          </a:p>
        </p:txBody>
      </p:sp>
    </p:spTree>
    <p:extLst>
      <p:ext uri="{BB962C8B-B14F-4D97-AF65-F5344CB8AC3E}">
        <p14:creationId xmlns:p14="http://schemas.microsoft.com/office/powerpoint/2010/main" val="376388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2014-2015 toepassing lessenserie ‘</a:t>
            </a:r>
            <a:r>
              <a:rPr lang="nl-NL" i="1" dirty="0" smtClean="0"/>
              <a:t>Voor niets gaat de zon op’</a:t>
            </a:r>
          </a:p>
          <a:p>
            <a:endParaRPr lang="nl-NL" i="1" dirty="0"/>
          </a:p>
          <a:p>
            <a:r>
              <a:rPr lang="nl-NL" dirty="0" smtClean="0"/>
              <a:t>Raayland College Venray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54649"/>
              </p:ext>
            </p:extLst>
          </p:nvPr>
        </p:nvGraphicFramePr>
        <p:xfrm>
          <a:off x="2089679" y="4228728"/>
          <a:ext cx="9381272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318"/>
                <a:gridCol w="2345318"/>
                <a:gridCol w="2345318"/>
                <a:gridCol w="2345318"/>
              </a:tblGrid>
              <a:tr h="696077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V4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V6 (NLT)</a:t>
                      </a:r>
                      <a:endParaRPr lang="nl-NL" sz="2400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Controle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16  (SCB)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26 (SCB)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Interventie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28 (HEG)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27 (RIJ)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6 (RIJ)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59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Is </a:t>
            </a:r>
            <a:r>
              <a:rPr lang="nl-NL" dirty="0"/>
              <a:t>er verschil in begripsvorming bij het aanleren van de concepten </a:t>
            </a:r>
            <a:r>
              <a:rPr lang="nl-NL" i="1" dirty="0"/>
              <a:t>kracht, arbeid </a:t>
            </a:r>
            <a:r>
              <a:rPr lang="nl-NL" dirty="0"/>
              <a:t>en </a:t>
            </a:r>
            <a:r>
              <a:rPr lang="nl-NL" i="1" dirty="0"/>
              <a:t>energie </a:t>
            </a:r>
            <a:r>
              <a:rPr lang="nl-NL" dirty="0"/>
              <a:t>met de lessenreeks ‘</a:t>
            </a:r>
            <a:r>
              <a:rPr lang="nl-NL" i="1" dirty="0"/>
              <a:t>Voor niets gaat de zon op’ </a:t>
            </a:r>
            <a:r>
              <a:rPr lang="nl-NL" dirty="0"/>
              <a:t>in vergelijking met reeds beschikbare lesmethoden</a:t>
            </a:r>
            <a:r>
              <a:rPr lang="nl-NL" dirty="0" smtClean="0"/>
              <a:t>?</a:t>
            </a:r>
          </a:p>
          <a:p>
            <a:pPr marL="514350" indent="-514350"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smtClean="0"/>
              <a:t>Leveren </a:t>
            </a:r>
            <a:r>
              <a:rPr lang="nl-NL" dirty="0"/>
              <a:t>traagheids-experimenten (demonstraties en leerlingenpractica) en uitbeeldingen (toneelacts of rollenspel door leerlingen) van traagheid een bijdrage aan begripsvorming van het traagheidsprincipe?</a:t>
            </a:r>
          </a:p>
          <a:p>
            <a:endParaRPr lang="nl-NL" dirty="0"/>
          </a:p>
        </p:txBody>
      </p:sp>
      <p:pic>
        <p:nvPicPr>
          <p:cNvPr id="4" name="Afbeelding 3" descr="H:\KNUD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5930" r="4953" b="8216"/>
          <a:stretch/>
        </p:blipFill>
        <p:spPr bwMode="auto">
          <a:xfrm>
            <a:off x="4702200" y="5073650"/>
            <a:ext cx="4608511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5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Traagheid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752" y="1780456"/>
            <a:ext cx="11049000" cy="64071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Wat </a:t>
            </a:r>
            <a:r>
              <a:rPr lang="nl-NL" dirty="0"/>
              <a:t>is traagheid</a:t>
            </a:r>
            <a:r>
              <a:rPr lang="nl-NL" dirty="0" smtClean="0"/>
              <a:t>?  (Foute naam)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Waarom </a:t>
            </a:r>
            <a:r>
              <a:rPr lang="nl-NL" dirty="0"/>
              <a:t>duurde het zo lang </a:t>
            </a:r>
            <a:r>
              <a:rPr lang="nl-NL" dirty="0" smtClean="0"/>
              <a:t>voordat de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‘</a:t>
            </a:r>
            <a:r>
              <a:rPr lang="nl-NL" dirty="0"/>
              <a:t>traagheidswet’ werd ontdekt?</a:t>
            </a:r>
          </a:p>
          <a:p>
            <a:pPr marL="0" indent="0">
              <a:buNone/>
            </a:pP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Gedachten </a:t>
            </a:r>
            <a:r>
              <a:rPr lang="nl-NL" dirty="0"/>
              <a:t>experiment </a:t>
            </a:r>
            <a:r>
              <a:rPr lang="nl-NL" dirty="0" smtClean="0"/>
              <a:t>van </a:t>
            </a:r>
            <a:r>
              <a:rPr lang="nl-NL" dirty="0"/>
              <a:t>Galileo. </a:t>
            </a:r>
          </a:p>
          <a:p>
            <a:endParaRPr lang="nl-NL" dirty="0"/>
          </a:p>
        </p:txBody>
      </p:sp>
      <p:pic>
        <p:nvPicPr>
          <p:cNvPr id="5" name="Afbeelding 4" descr="http://blogs.bu.edu/ggarber/files/2012/07/ball-rolling-down-ramp-and-up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52" y="4972074"/>
            <a:ext cx="3966346" cy="32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stevin.info/prijsvragen/prijsvraag%2015a%20-%20Iets%20verget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26" y="1742386"/>
            <a:ext cx="4311606" cy="322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06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Traagheid ‘ervaren’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Astronaut verliest gereedschapstas</a:t>
            </a:r>
          </a:p>
          <a:p>
            <a:pPr marL="0" lvl="1" indent="0">
              <a:buNone/>
            </a:pPr>
            <a:endParaRPr lang="nl-NL" dirty="0" smtClean="0">
              <a:hlinkClick r:id="rId2"/>
            </a:endParaRPr>
          </a:p>
          <a:p>
            <a:pPr marL="0" lvl="1" indent="0">
              <a:buNone/>
            </a:pPr>
            <a:r>
              <a:rPr lang="nl-NL" dirty="0">
                <a:hlinkClick r:id="rId2"/>
              </a:rPr>
              <a:t> </a:t>
            </a:r>
            <a:r>
              <a:rPr lang="nl-NL" dirty="0" smtClean="0">
                <a:hlinkClick r:id="rId2"/>
              </a:rPr>
              <a:t>  https</a:t>
            </a:r>
            <a:r>
              <a:rPr lang="nl-NL" dirty="0">
                <a:hlinkClick r:id="rId2"/>
              </a:rPr>
              <a:t>://www.youtube.com/watch?v=Y2WxffbLFuY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342813" lvl="1" indent="-342813">
              <a:buFontTx/>
              <a:buChar char="•"/>
            </a:pPr>
            <a:r>
              <a:rPr lang="nl-NL" sz="2600" dirty="0"/>
              <a:t>Uitbeelden  </a:t>
            </a:r>
            <a:r>
              <a:rPr lang="nl-NL" sz="2600" dirty="0">
                <a:sym typeface="Wingdings" panose="05000000000000000000" pitchFamily="2" charset="2"/>
              </a:rPr>
              <a:t> DOEN</a:t>
            </a:r>
          </a:p>
          <a:p>
            <a:endParaRPr lang="nl-NL" dirty="0" smtClean="0"/>
          </a:p>
          <a:p>
            <a:endParaRPr lang="nl-NL" dirty="0"/>
          </a:p>
          <a:p>
            <a:pPr marL="457083" lvl="1" indent="0">
              <a:buNone/>
            </a:pPr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88" y="1708448"/>
            <a:ext cx="4654625" cy="63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Beheersing traagheidsprincipe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263084"/>
          </a:xfrm>
        </p:spPr>
        <p:txBody>
          <a:bodyPr/>
          <a:lstStyle/>
          <a:p>
            <a:r>
              <a:rPr lang="nl-NL" dirty="0" smtClean="0"/>
              <a:t>(Netto) kracht is evenredig met versnelling</a:t>
            </a:r>
          </a:p>
          <a:p>
            <a:endParaRPr lang="nl-NL" dirty="0"/>
          </a:p>
          <a:p>
            <a:r>
              <a:rPr lang="nl-NL" dirty="0"/>
              <a:t>Behoud van (kinetische) energie</a:t>
            </a:r>
          </a:p>
          <a:p>
            <a:endParaRPr lang="nl-NL" dirty="0"/>
          </a:p>
          <a:p>
            <a:r>
              <a:rPr lang="nl-NL" dirty="0" smtClean="0">
                <a:sym typeface="Wingdings" panose="05000000000000000000" pitchFamily="2" charset="2"/>
              </a:rPr>
              <a:t>Middelpuntzoekende kracht</a:t>
            </a:r>
          </a:p>
          <a:p>
            <a:pPr lvl="1"/>
            <a:r>
              <a:rPr lang="nl-NL" dirty="0"/>
              <a:t>In welke richting werkt de kracht op jou in een draaiende kermisattractie?</a:t>
            </a:r>
          </a:p>
          <a:p>
            <a:pPr marL="457083" lvl="1" indent="0">
              <a:buNone/>
            </a:pPr>
            <a:r>
              <a:rPr lang="nl-NL" dirty="0"/>
              <a:t>    Naar binnen of naar buiten? </a:t>
            </a:r>
          </a:p>
          <a:p>
            <a:pPr marL="0" indent="0">
              <a:buNone/>
            </a:pPr>
            <a:r>
              <a:rPr lang="nl-NL" sz="1600" dirty="0"/>
              <a:t> </a:t>
            </a:r>
          </a:p>
          <a:p>
            <a:r>
              <a:rPr lang="nl-NL" sz="2000" dirty="0"/>
              <a:t>a. Jijzelf in een ronddraaiende kermisattractie;</a:t>
            </a:r>
          </a:p>
          <a:p>
            <a:r>
              <a:rPr lang="nl-NL" sz="2000" dirty="0"/>
              <a:t>b. Een schaatser door de bocht;</a:t>
            </a:r>
          </a:p>
          <a:p>
            <a:r>
              <a:rPr lang="nl-NL" sz="2000" dirty="0"/>
              <a:t>c. Een kogel die wordt rondgeslingerd;</a:t>
            </a:r>
          </a:p>
          <a:p>
            <a:r>
              <a:rPr lang="nl-NL" sz="2000" dirty="0"/>
              <a:t>d. Een kind in een draaimolen;</a:t>
            </a:r>
          </a:p>
          <a:p>
            <a:r>
              <a:rPr lang="nl-NL" sz="2000" dirty="0"/>
              <a:t>e. Jijzelf in een bocht van een achtbaan;</a:t>
            </a:r>
          </a:p>
          <a:p>
            <a:r>
              <a:rPr lang="nl-NL" sz="2000" dirty="0"/>
              <a:t>f.  Een trui in een centrifuge;</a:t>
            </a:r>
          </a:p>
          <a:p>
            <a:r>
              <a:rPr lang="nl-NL" sz="2000" dirty="0"/>
              <a:t>g. Een auto in de bocht;</a:t>
            </a:r>
          </a:p>
          <a:p>
            <a:r>
              <a:rPr lang="nl-NL" sz="2000" dirty="0"/>
              <a:t>h. Water in een meanderende rivier. 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 DOEN   </a:t>
            </a:r>
            <a:r>
              <a:rPr lang="nl-NL" dirty="0"/>
              <a:t>knikker / tennisbal 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29" y="5164832"/>
            <a:ext cx="3240360" cy="2830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958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Lessenreeks: ‘</a:t>
            </a:r>
            <a:r>
              <a:rPr lang="nl-NL" i="1" dirty="0" smtClean="0"/>
              <a:t>Voor niets gaat de zon op’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Oorspronkelijk ontwikkeld voor NLT: Energiemodule (Na, </a:t>
            </a:r>
            <a:r>
              <a:rPr lang="nl-NL" dirty="0" err="1" smtClean="0"/>
              <a:t>Sk</a:t>
            </a:r>
            <a:r>
              <a:rPr lang="nl-NL" dirty="0" smtClean="0"/>
              <a:t>, Bi)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uniformiteit</a:t>
            </a:r>
            <a:endParaRPr lang="nl-NL" dirty="0"/>
          </a:p>
          <a:p>
            <a:pPr lvl="1"/>
            <a:r>
              <a:rPr lang="nl-NL" dirty="0"/>
              <a:t>‘compleet’</a:t>
            </a:r>
          </a:p>
          <a:p>
            <a:pPr lvl="1"/>
            <a:r>
              <a:rPr lang="nl-NL" dirty="0"/>
              <a:t>diepgang</a:t>
            </a:r>
          </a:p>
          <a:p>
            <a:pPr lvl="1"/>
            <a:r>
              <a:rPr lang="nl-NL" dirty="0"/>
              <a:t>uitgangspunt: efficiëntie</a:t>
            </a:r>
          </a:p>
          <a:p>
            <a:endParaRPr lang="nl-NL" dirty="0" smtClean="0"/>
          </a:p>
          <a:p>
            <a:r>
              <a:rPr lang="nl-NL" dirty="0" smtClean="0"/>
              <a:t>Bij beheersing traagheidsprincipe </a:t>
            </a:r>
            <a:r>
              <a:rPr lang="nl-NL" dirty="0" smtClean="0">
                <a:sym typeface="Wingdings" panose="05000000000000000000" pitchFamily="2" charset="2"/>
              </a:rPr>
              <a:t> kapstok: zes </a:t>
            </a:r>
            <a:r>
              <a:rPr lang="nl-NL" dirty="0" err="1" smtClean="0">
                <a:sym typeface="Wingdings" panose="05000000000000000000" pitchFamily="2" charset="2"/>
              </a:rPr>
              <a:t>abstractieniveau’s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151" t="40760" r="12201" b="17240"/>
          <a:stretch/>
        </p:blipFill>
        <p:spPr>
          <a:xfrm>
            <a:off x="1168029" y="5039648"/>
            <a:ext cx="105131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Plaats/tijd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smtClean="0"/>
              <a:t>‘Waar ben je nu?’   </a:t>
            </a:r>
            <a:r>
              <a:rPr lang="nl-NL" dirty="0" smtClean="0"/>
              <a:t>(Meest </a:t>
            </a:r>
            <a:r>
              <a:rPr lang="nl-NL" dirty="0"/>
              <a:t>gestelde </a:t>
            </a:r>
            <a:r>
              <a:rPr lang="nl-NL" dirty="0" smtClean="0"/>
              <a:t>vraag van dit moment)</a:t>
            </a:r>
          </a:p>
          <a:p>
            <a:endParaRPr lang="nl-NL" dirty="0"/>
          </a:p>
          <a:p>
            <a:pPr marL="457083" lvl="1" indent="0">
              <a:buNone/>
            </a:pPr>
            <a:endParaRPr lang="nl-NL" dirty="0" smtClean="0"/>
          </a:p>
          <a:p>
            <a:pPr marL="457083" lvl="1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</a:p>
          <a:p>
            <a:pPr marL="457083" lvl="1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</a:p>
          <a:p>
            <a:pPr marL="457083" lvl="1" indent="0">
              <a:buNone/>
            </a:pPr>
            <a:endParaRPr lang="nl-NL" dirty="0"/>
          </a:p>
          <a:p>
            <a:pPr marL="457083" lvl="1" indent="0">
              <a:buNone/>
            </a:pPr>
            <a:r>
              <a:rPr lang="nl-NL" dirty="0" smtClean="0"/>
              <a:t>						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4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Afgelegde afstand per tijdseenheid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pPr marL="342813" lvl="1" indent="-342813">
              <a:buFontTx/>
              <a:buChar char="•"/>
            </a:pPr>
            <a:endParaRPr lang="nl-NL" dirty="0" smtClean="0"/>
          </a:p>
          <a:p>
            <a:pPr marL="342813" lvl="1" indent="-342813">
              <a:buFontTx/>
              <a:buChar char="•"/>
            </a:pPr>
            <a:endParaRPr lang="nl-NL" dirty="0" smtClean="0"/>
          </a:p>
          <a:p>
            <a:pPr marL="0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/>
              <a:t>	x	x	x	x	x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Onderbouw:</a:t>
            </a:r>
          </a:p>
          <a:p>
            <a:pPr lvl="1"/>
            <a:r>
              <a:rPr lang="nl-NL" dirty="0" smtClean="0"/>
              <a:t>Kan je een bowlingbal laten rollen met een snelheid van 1 km/h? En met 1 m/s? Hoe doe je dat dan?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Bovenbouw: </a:t>
            </a:r>
          </a:p>
          <a:p>
            <a:pPr lvl="1"/>
            <a:r>
              <a:rPr lang="nl-NL" dirty="0" smtClean="0"/>
              <a:t>Waarom zijn dit goede/belangrijke vragen?</a:t>
            </a:r>
          </a:p>
          <a:p>
            <a:pPr marL="457083" lvl="1" indent="0">
              <a:buNone/>
            </a:pPr>
            <a:endParaRPr lang="nl-NL" dirty="0" smtClean="0"/>
          </a:p>
          <a:p>
            <a:pPr marL="457083" lvl="1" indent="0">
              <a:buNone/>
            </a:pPr>
            <a:endParaRPr lang="nl-NL" dirty="0"/>
          </a:p>
          <a:p>
            <a:pPr lvl="1"/>
            <a:endParaRPr lang="nl-NL" dirty="0" smtClean="0"/>
          </a:p>
          <a:p>
            <a:pPr marL="457083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79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Werkgroep</a:t>
            </a:r>
            <a:r>
              <a:rPr lang="en-US" sz="3600" dirty="0" smtClean="0"/>
              <a:t> </a:t>
            </a:r>
            <a:r>
              <a:rPr lang="en-US" sz="3600" dirty="0" err="1" smtClean="0"/>
              <a:t>Woudschoten</a:t>
            </a:r>
            <a:r>
              <a:rPr lang="en-US" sz="3600" dirty="0" smtClean="0"/>
              <a:t> </a:t>
            </a:r>
            <a:r>
              <a:rPr lang="en-US" sz="3600" dirty="0" err="1" smtClean="0"/>
              <a:t>conferentie</a:t>
            </a:r>
            <a:r>
              <a:rPr lang="en-US" sz="3600" dirty="0" smtClean="0"/>
              <a:t> 2015</a:t>
            </a:r>
            <a:endParaRPr lang="en-US" sz="36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5400" dirty="0" smtClean="0"/>
              <a:t>Kracht </a:t>
            </a:r>
            <a:r>
              <a:rPr lang="nl-NL" sz="5400" dirty="0"/>
              <a:t>en energievraagstukken oplossen zonder trukendoos</a:t>
            </a:r>
            <a:endParaRPr lang="nl-NL" sz="54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9025" t="39919" r="38975" b="21441"/>
          <a:stretch/>
        </p:blipFill>
        <p:spPr>
          <a:xfrm>
            <a:off x="3118024" y="4876800"/>
            <a:ext cx="5760640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Impuls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Hoeveelheid beweging in een bepaalde richting</a:t>
            </a:r>
          </a:p>
          <a:p>
            <a:endParaRPr lang="nl-NL" b="1" dirty="0"/>
          </a:p>
          <a:p>
            <a:r>
              <a:rPr lang="nl-NL" dirty="0" smtClean="0"/>
              <a:t>Wat bepaalt de ‘hoeveelheid beweging’?</a:t>
            </a:r>
          </a:p>
          <a:p>
            <a:endParaRPr lang="nl-NL" dirty="0"/>
          </a:p>
          <a:p>
            <a:r>
              <a:rPr lang="nl-NL" dirty="0" smtClean="0"/>
              <a:t>Kussengevecht: </a:t>
            </a:r>
          </a:p>
          <a:p>
            <a:endParaRPr lang="nl-NL" dirty="0"/>
          </a:p>
          <a:p>
            <a:pPr lvl="1"/>
            <a:r>
              <a:rPr lang="nl-NL" dirty="0" smtClean="0"/>
              <a:t>A:  	</a:t>
            </a:r>
            <a:r>
              <a:rPr lang="nl-NL" i="1" dirty="0" smtClean="0"/>
              <a:t>m</a:t>
            </a:r>
            <a:r>
              <a:rPr lang="nl-NL" dirty="0" smtClean="0"/>
              <a:t> = 2 kg	</a:t>
            </a:r>
            <a:r>
              <a:rPr lang="nl-NL" i="1" dirty="0" smtClean="0"/>
              <a:t>v</a:t>
            </a:r>
            <a:r>
              <a:rPr lang="nl-NL" dirty="0" smtClean="0"/>
              <a:t> = + 3 m/s	</a:t>
            </a:r>
            <a:r>
              <a:rPr lang="nl-NL" i="1" dirty="0" smtClean="0"/>
              <a:t>E</a:t>
            </a:r>
            <a:r>
              <a:rPr lang="nl-NL" baseline="-25000" dirty="0"/>
              <a:t>k</a:t>
            </a:r>
            <a:r>
              <a:rPr lang="nl-NL" dirty="0" smtClean="0"/>
              <a:t> = 9,0   J</a:t>
            </a:r>
          </a:p>
          <a:p>
            <a:pPr lvl="1"/>
            <a:r>
              <a:rPr lang="nl-NL" dirty="0" smtClean="0"/>
              <a:t>B: 	</a:t>
            </a:r>
            <a:r>
              <a:rPr lang="nl-NL" i="1" dirty="0"/>
              <a:t>m</a:t>
            </a:r>
            <a:r>
              <a:rPr lang="nl-NL" dirty="0"/>
              <a:t> = </a:t>
            </a:r>
            <a:r>
              <a:rPr lang="nl-NL" dirty="0" smtClean="0"/>
              <a:t>1 </a:t>
            </a:r>
            <a:r>
              <a:rPr lang="nl-NL" dirty="0"/>
              <a:t>kg	</a:t>
            </a:r>
            <a:r>
              <a:rPr lang="nl-NL" i="1" dirty="0"/>
              <a:t>v</a:t>
            </a:r>
            <a:r>
              <a:rPr lang="nl-NL" dirty="0"/>
              <a:t> = </a:t>
            </a:r>
            <a:r>
              <a:rPr lang="nl-NL" dirty="0" smtClean="0"/>
              <a:t>-  5 </a:t>
            </a:r>
            <a:r>
              <a:rPr lang="nl-NL" dirty="0"/>
              <a:t>m/s	</a:t>
            </a:r>
            <a:r>
              <a:rPr lang="nl-NL" i="1" dirty="0"/>
              <a:t>E</a:t>
            </a:r>
            <a:r>
              <a:rPr lang="nl-NL" baseline="-25000" dirty="0"/>
              <a:t>k</a:t>
            </a:r>
            <a:r>
              <a:rPr lang="nl-NL" dirty="0"/>
              <a:t> = </a:t>
            </a:r>
            <a:r>
              <a:rPr lang="nl-NL" dirty="0" smtClean="0"/>
              <a:t>12,5 J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In welke richting gaan de kussens verder bij een </a:t>
            </a:r>
            <a:r>
              <a:rPr lang="nl-NL" dirty="0" err="1" smtClean="0"/>
              <a:t>inelastische</a:t>
            </a:r>
            <a:r>
              <a:rPr lang="nl-NL" dirty="0" smtClean="0"/>
              <a:t> botsing? </a:t>
            </a:r>
            <a:r>
              <a:rPr lang="nl-NL" dirty="0"/>
              <a:t>Wie wint</a:t>
            </a:r>
            <a:r>
              <a:rPr lang="nl-NL" dirty="0" smtClean="0"/>
              <a:t>?</a:t>
            </a:r>
          </a:p>
          <a:p>
            <a:pPr lvl="1"/>
            <a:endParaRPr lang="nl-NL" dirty="0"/>
          </a:p>
          <a:p>
            <a:pPr marL="457083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 DOEN</a:t>
            </a:r>
            <a:r>
              <a:rPr lang="nl-NL" dirty="0" smtClean="0"/>
              <a:t> </a:t>
            </a:r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1469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Duwen/trekken in een bepaalde richting </a:t>
            </a:r>
            <a:r>
              <a:rPr lang="nl-NL" dirty="0" smtClean="0"/>
              <a:t>(met of zonder tussenstof)</a:t>
            </a:r>
            <a:endParaRPr lang="nl-NL" dirty="0"/>
          </a:p>
          <a:p>
            <a:r>
              <a:rPr lang="nl-NL" b="1" dirty="0" smtClean="0"/>
              <a:t>Oorzaak van impulsverandering</a:t>
            </a:r>
          </a:p>
          <a:p>
            <a:r>
              <a:rPr lang="nl-NL" b="1" dirty="0" smtClean="0"/>
              <a:t>Niet op te slaan = geen voorraad (einde duwen/trekken </a:t>
            </a:r>
            <a:r>
              <a:rPr lang="nl-NL" b="1" dirty="0" smtClean="0">
                <a:sym typeface="Wingdings" panose="05000000000000000000" pitchFamily="2" charset="2"/>
              </a:rPr>
              <a:t> geen kracht meer)</a:t>
            </a:r>
            <a:endParaRPr lang="nl-NL" b="1" dirty="0" smtClean="0"/>
          </a:p>
          <a:p>
            <a:r>
              <a:rPr lang="nl-NL" b="1" dirty="0" smtClean="0"/>
              <a:t>Richting bepaalt de som</a:t>
            </a:r>
          </a:p>
          <a:p>
            <a:r>
              <a:rPr lang="nl-NL" b="1" dirty="0" smtClean="0"/>
              <a:t>J/m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x	x		x			x				x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x	x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x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x</a:t>
            </a:r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		x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Paul </a:t>
            </a:r>
            <a:r>
              <a:rPr lang="nl-NL" dirty="0"/>
              <a:t>Hewitt: Conceptual </a:t>
            </a:r>
            <a:r>
              <a:rPr lang="nl-NL" dirty="0" err="1"/>
              <a:t>Physics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19421" r="53057" b="47521"/>
          <a:stretch/>
        </p:blipFill>
        <p:spPr bwMode="auto">
          <a:xfrm>
            <a:off x="7870552" y="6244952"/>
            <a:ext cx="2808312" cy="2649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75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Geordend werk verrichten</a:t>
            </a:r>
          </a:p>
          <a:p>
            <a:r>
              <a:rPr lang="nl-NL" b="1" dirty="0" smtClean="0"/>
              <a:t>Duwen/trekken over een bepaalde afstand</a:t>
            </a:r>
          </a:p>
          <a:p>
            <a:r>
              <a:rPr lang="nl-NL" b="1" dirty="0" smtClean="0"/>
              <a:t>J/m  x  m  =  J</a:t>
            </a:r>
          </a:p>
          <a:p>
            <a:endParaRPr lang="nl-NL" b="1" dirty="0" smtClean="0"/>
          </a:p>
          <a:p>
            <a:endParaRPr lang="nl-NL" b="1" dirty="0"/>
          </a:p>
          <a:p>
            <a:pPr marL="0" indent="0">
              <a:buNone/>
            </a:pPr>
            <a:r>
              <a:rPr lang="nl-NL" baseline="-25000" dirty="0" smtClean="0"/>
              <a:t> </a:t>
            </a:r>
            <a:endParaRPr lang="nl-NL" dirty="0" smtClean="0"/>
          </a:p>
          <a:p>
            <a:r>
              <a:rPr lang="nl-NL" dirty="0" smtClean="0"/>
              <a:t>Geordend</a:t>
            </a:r>
          </a:p>
          <a:p>
            <a:pPr lvl="1"/>
            <a:r>
              <a:rPr lang="nl-NL" dirty="0" smtClean="0"/>
              <a:t>Voorwerp verplaatsen (mechanisch)</a:t>
            </a:r>
          </a:p>
          <a:p>
            <a:pPr lvl="1"/>
            <a:r>
              <a:rPr lang="nl-NL" dirty="0" smtClean="0"/>
              <a:t>Elektronen door een draad (elektrisch)</a:t>
            </a:r>
          </a:p>
          <a:p>
            <a:pPr lvl="1"/>
            <a:r>
              <a:rPr lang="nl-NL" dirty="0" smtClean="0"/>
              <a:t>Uitzetten van gas (volume)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Hoe trek je het meest effectief?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0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Voorraad om arbeid te verrichten en/of warmte te produceren</a:t>
            </a:r>
          </a:p>
          <a:p>
            <a:r>
              <a:rPr lang="nl-NL" b="1" dirty="0" smtClean="0"/>
              <a:t>Totale hoeveelheid energie is behouden</a:t>
            </a:r>
          </a:p>
          <a:p>
            <a:endParaRPr lang="nl-NL" dirty="0" smtClean="0"/>
          </a:p>
          <a:p>
            <a:r>
              <a:rPr lang="nl-NL" dirty="0" smtClean="0"/>
              <a:t>Verandert de kracht als een appel valt? En de energie?</a:t>
            </a:r>
          </a:p>
          <a:p>
            <a:r>
              <a:rPr lang="nl-NL" dirty="0" smtClean="0"/>
              <a:t>Is er verschil tussen een mobieltje boven tafel en datzelfde mobieltje als de tafel wordt weggetrokken? Leg uit.</a:t>
            </a:r>
          </a:p>
          <a:p>
            <a:r>
              <a:rPr lang="nl-NL" dirty="0"/>
              <a:t>Is er verschil tussen een stilstaande auto en een rijdende auto</a:t>
            </a:r>
            <a:r>
              <a:rPr lang="nl-NL" dirty="0" smtClean="0"/>
              <a:t>? Leg uit.</a:t>
            </a:r>
            <a:endParaRPr lang="nl-NL" dirty="0"/>
          </a:p>
          <a:p>
            <a:r>
              <a:rPr lang="nl-NL" dirty="0" smtClean="0"/>
              <a:t>Wat kost meer energie (of maakt het niets uit?): </a:t>
            </a:r>
          </a:p>
          <a:p>
            <a:pPr lvl="1"/>
            <a:r>
              <a:rPr lang="nl-NL" dirty="0" smtClean="0"/>
              <a:t>van 0 tot 10 km/h</a:t>
            </a:r>
          </a:p>
          <a:p>
            <a:pPr lvl="1"/>
            <a:r>
              <a:rPr lang="nl-NL" dirty="0" smtClean="0"/>
              <a:t>Van 20 tot 30 km/h</a:t>
            </a:r>
          </a:p>
          <a:p>
            <a:pPr lvl="1"/>
            <a:r>
              <a:rPr lang="nl-NL" dirty="0" smtClean="0"/>
              <a:t>Van 60 tot 65 km/h</a:t>
            </a:r>
          </a:p>
          <a:p>
            <a:pPr lvl="1"/>
            <a:endParaRPr lang="nl-NL" dirty="0" smtClean="0"/>
          </a:p>
        </p:txBody>
      </p:sp>
      <p:pic>
        <p:nvPicPr>
          <p:cNvPr id="4" name="Afbeelding 3" descr="appels van Newt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>
            <a:fillRect/>
          </a:stretch>
        </p:blipFill>
        <p:spPr bwMode="auto">
          <a:xfrm>
            <a:off x="6388710" y="5308848"/>
            <a:ext cx="4176464" cy="308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09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Warmte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Ongeordend energie omzetten</a:t>
            </a:r>
          </a:p>
          <a:p>
            <a:endParaRPr lang="nl-NL" dirty="0"/>
          </a:p>
          <a:p>
            <a:r>
              <a:rPr lang="nl-NL" dirty="0" smtClean="0"/>
              <a:t>Wat gebeurt er als je een blok lood 50 x laat vallen?</a:t>
            </a:r>
          </a:p>
          <a:p>
            <a:r>
              <a:rPr lang="nl-NL" dirty="0" smtClean="0"/>
              <a:t>Gooi in een reageerbuis zinkkorrels in een (aangezuurde) kopersulfaat-oplossing. Wat zie/voel/ruik je?</a:t>
            </a:r>
          </a:p>
          <a:p>
            <a:r>
              <a:rPr lang="nl-NL" dirty="0" smtClean="0"/>
              <a:t>Kunnen de elektronen geordend overgedragen worden van zink naar de koperionen?</a:t>
            </a:r>
          </a:p>
          <a:p>
            <a:r>
              <a:rPr lang="nl-NL" dirty="0" smtClean="0"/>
              <a:t>Experiment van Joule </a:t>
            </a:r>
          </a:p>
          <a:p>
            <a:endParaRPr lang="nl-NL" dirty="0"/>
          </a:p>
        </p:txBody>
      </p:sp>
      <p:pic>
        <p:nvPicPr>
          <p:cNvPr id="4" name="Afbeelding 3" descr="Joule's apparatus for measuring the mechanical equivalent of heat.">
            <a:hlinkClick r:id="rId2" tooltip="&quot;Joule's apparatus for measuring the mechanical equivalent of heat.&quot;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4" y="4762510"/>
            <a:ext cx="3665562" cy="3297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1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Kapstok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678012"/>
            <a:ext cx="11049000" cy="6007100"/>
          </a:xfrm>
        </p:spPr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Zes abstractie niveaus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x	x		x			x				x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1151" t="40760" r="12201" b="17240"/>
          <a:stretch/>
        </p:blipFill>
        <p:spPr>
          <a:xfrm>
            <a:off x="1173808" y="4084712"/>
            <a:ext cx="105131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Analogieën 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Richard Feynman: “</a:t>
            </a:r>
            <a:r>
              <a:rPr lang="nl-NL" dirty="0" err="1" smtClean="0"/>
              <a:t>What’s</a:t>
            </a:r>
            <a:r>
              <a:rPr lang="nl-NL" dirty="0" smtClean="0"/>
              <a:t> energy”?</a:t>
            </a:r>
          </a:p>
          <a:p>
            <a:endParaRPr lang="nl-NL" dirty="0"/>
          </a:p>
          <a:p>
            <a:r>
              <a:rPr lang="nl-NL" dirty="0" smtClean="0"/>
              <a:t>Energie: geld (€ = J) voorraad (concreet of ‘fictief’), uitwisselbaar naar ander persoon/andere vorm, totaal is behouden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(massa </a:t>
            </a:r>
            <a:r>
              <a:rPr lang="nl-NL" dirty="0" smtClean="0">
                <a:sym typeface="Wingdings" panose="05000000000000000000" pitchFamily="2" charset="2"/>
              </a:rPr>
              <a:t> energie = nieuw geld drukken)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Arbeid: geld </a:t>
            </a:r>
            <a:r>
              <a:rPr lang="nl-NL" dirty="0"/>
              <a:t>(€ = </a:t>
            </a:r>
            <a:r>
              <a:rPr lang="nl-NL" dirty="0" smtClean="0"/>
              <a:t>J) </a:t>
            </a:r>
            <a:r>
              <a:rPr lang="nl-NL" dirty="0" smtClean="0">
                <a:sym typeface="Wingdings" panose="05000000000000000000" pitchFamily="2" charset="2"/>
              </a:rPr>
              <a:t>op transport (geordend energie omzetten)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Warmte: geld </a:t>
            </a:r>
            <a:r>
              <a:rPr lang="nl-NL" dirty="0"/>
              <a:t>(€ = J</a:t>
            </a:r>
            <a:r>
              <a:rPr lang="nl-NL" dirty="0" smtClean="0"/>
              <a:t>)</a:t>
            </a:r>
            <a:r>
              <a:rPr lang="nl-NL" dirty="0" smtClean="0">
                <a:sym typeface="Wingdings" panose="05000000000000000000" pitchFamily="2" charset="2"/>
              </a:rPr>
              <a:t> in de lucht gooien (ongeordend energie omzetten)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Kracht: motivatie om geld te verdienen/uit </a:t>
            </a:r>
            <a:r>
              <a:rPr lang="nl-NL" dirty="0">
                <a:sym typeface="Wingdings" panose="05000000000000000000" pitchFamily="2" charset="2"/>
              </a:rPr>
              <a:t>te geven (€/u = J/m)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(</a:t>
            </a:r>
            <a:r>
              <a:rPr lang="nl-NL" dirty="0" smtClean="0">
                <a:sym typeface="Wingdings" panose="05000000000000000000" pitchFamily="2" charset="2"/>
              </a:rPr>
              <a:t>duwen/trekken, richting is lastig)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26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(Vak)didactiek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3121" y="1852464"/>
            <a:ext cx="11049000" cy="6007100"/>
          </a:xfrm>
        </p:spPr>
        <p:txBody>
          <a:bodyPr/>
          <a:lstStyle/>
          <a:p>
            <a:r>
              <a:rPr lang="nl-NL" dirty="0" smtClean="0"/>
              <a:t>(Her)introductie impulsbegrip bij klassieke mechanica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Traagheidsprincipe uitbeelden / ‘ervaren’ (Gardner)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 </a:t>
            </a:r>
            <a:r>
              <a:rPr lang="nl-NL" dirty="0"/>
              <a:t>= </a:t>
            </a:r>
            <a:r>
              <a:rPr lang="nl-NL" dirty="0" smtClean="0"/>
              <a:t>J/m</a:t>
            </a:r>
          </a:p>
          <a:p>
            <a:endParaRPr lang="nl-NL" dirty="0"/>
          </a:p>
          <a:p>
            <a:r>
              <a:rPr lang="nl-NL" dirty="0" smtClean="0"/>
              <a:t>Kapstok = Concept map (M. </a:t>
            </a:r>
            <a:r>
              <a:rPr lang="nl-NL" dirty="0" err="1" smtClean="0"/>
              <a:t>Ummels</a:t>
            </a:r>
            <a:r>
              <a:rPr lang="nl-NL" dirty="0" smtClean="0"/>
              <a:t> 2014) / begripsomschrijving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Vergelijkingen </a:t>
            </a:r>
            <a:r>
              <a:rPr lang="nl-NL" dirty="0" smtClean="0"/>
              <a:t>afleiden (P. </a:t>
            </a:r>
            <a:r>
              <a:rPr lang="nl-NL" dirty="0" err="1" smtClean="0"/>
              <a:t>Logman</a:t>
            </a:r>
            <a:r>
              <a:rPr lang="nl-NL" dirty="0" smtClean="0"/>
              <a:t> 2013): (</a:t>
            </a:r>
            <a:r>
              <a:rPr lang="nl-NL" i="1" dirty="0" err="1" smtClean="0"/>
              <a:t>E</a:t>
            </a:r>
            <a:r>
              <a:rPr lang="nl-NL" i="1" baseline="-25000" dirty="0" err="1" smtClean="0"/>
              <a:t>z</a:t>
            </a:r>
            <a:r>
              <a:rPr lang="nl-NL" i="1" dirty="0" smtClean="0"/>
              <a:t> ; </a:t>
            </a:r>
            <a:r>
              <a:rPr lang="nl-NL" i="1" dirty="0" err="1" smtClean="0"/>
              <a:t>E</a:t>
            </a:r>
            <a:r>
              <a:rPr lang="nl-NL" i="1" baseline="-25000" dirty="0" err="1"/>
              <a:t>v</a:t>
            </a:r>
            <a:r>
              <a:rPr lang="nl-NL" i="1" dirty="0" smtClean="0"/>
              <a:t>  ; E</a:t>
            </a:r>
            <a:r>
              <a:rPr lang="nl-NL" i="1" baseline="-25000" dirty="0"/>
              <a:t>k</a:t>
            </a:r>
            <a:r>
              <a:rPr lang="nl-NL" i="1" dirty="0" smtClean="0"/>
              <a:t>) </a:t>
            </a:r>
            <a:r>
              <a:rPr lang="nl-NL" dirty="0" smtClean="0"/>
              <a:t>vanuit </a:t>
            </a:r>
            <a:r>
              <a:rPr lang="nl-NL" i="1" dirty="0" smtClean="0"/>
              <a:t>W = F s</a:t>
            </a:r>
            <a:r>
              <a:rPr lang="nl-NL" dirty="0" smtClean="0"/>
              <a:t> 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WAK versus </a:t>
            </a:r>
            <a:r>
              <a:rPr lang="nl-NL" dirty="0" err="1" smtClean="0"/>
              <a:t>WvBvE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Warmte</a:t>
            </a:r>
          </a:p>
          <a:p>
            <a:endParaRPr lang="nl-NL" dirty="0"/>
          </a:p>
          <a:p>
            <a:r>
              <a:rPr lang="nl-NL" dirty="0" smtClean="0"/>
              <a:t>Formule-1-probleem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61944"/>
              </p:ext>
            </p:extLst>
          </p:nvPr>
        </p:nvGraphicFramePr>
        <p:xfrm>
          <a:off x="4669369" y="5956920"/>
          <a:ext cx="7279744" cy="155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36"/>
                <a:gridCol w="1819936"/>
                <a:gridCol w="1819936"/>
                <a:gridCol w="1819936"/>
              </a:tblGrid>
              <a:tr h="38823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Koeien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WvBvE</a:t>
                      </a:r>
                      <a:endParaRPr lang="nl-NL" dirty="0"/>
                    </a:p>
                  </a:txBody>
                  <a:tcPr/>
                </a:tc>
              </a:tr>
              <a:tr h="388236">
                <a:tc>
                  <a:txBody>
                    <a:bodyPr/>
                    <a:lstStyle/>
                    <a:p>
                      <a:r>
                        <a:rPr lang="nl-NL" dirty="0" smtClean="0"/>
                        <a:t>Oud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</a:tr>
              <a:tr h="388236">
                <a:tc>
                  <a:txBody>
                    <a:bodyPr/>
                    <a:lstStyle/>
                    <a:p>
                      <a:r>
                        <a:rPr lang="nl-NL" dirty="0" smtClean="0"/>
                        <a:t>Nieuw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</a:tr>
              <a:tr h="388236">
                <a:tc>
                  <a:txBody>
                    <a:bodyPr/>
                    <a:lstStyle/>
                    <a:p>
                      <a:r>
                        <a:rPr lang="nl-NL" dirty="0" smtClean="0"/>
                        <a:t>WAK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+35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099"/>
            <a:ext cx="23365292" cy="27162539"/>
          </a:xfrm>
        </p:spPr>
        <p:txBody>
          <a:bodyPr/>
          <a:lstStyle/>
          <a:p>
            <a:r>
              <a:rPr lang="nl-NL" dirty="0" smtClean="0"/>
              <a:t>Inproduct  </a:t>
            </a:r>
          </a:p>
          <a:p>
            <a:endParaRPr lang="nl-NL" dirty="0" smtClean="0"/>
          </a:p>
          <a:p>
            <a:r>
              <a:rPr lang="nl-NL" dirty="0" smtClean="0"/>
              <a:t>Integreren</a:t>
            </a:r>
          </a:p>
          <a:p>
            <a:endParaRPr lang="nl-NL" dirty="0"/>
          </a:p>
          <a:p>
            <a:r>
              <a:rPr lang="nl-NL" dirty="0" smtClean="0"/>
              <a:t>Lijnintegraal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Entropie  </a:t>
            </a:r>
            <a:r>
              <a:rPr lang="nl-NL" i="1" dirty="0" smtClean="0"/>
              <a:t>S</a:t>
            </a:r>
            <a:r>
              <a:rPr lang="nl-NL" dirty="0" smtClean="0"/>
              <a:t> = </a:t>
            </a:r>
            <a:r>
              <a:rPr lang="nl-NL" i="1" dirty="0" smtClean="0"/>
              <a:t>k</a:t>
            </a:r>
            <a:r>
              <a:rPr lang="nl-NL" dirty="0" smtClean="0"/>
              <a:t> </a:t>
            </a:r>
            <a:r>
              <a:rPr lang="nl-NL" dirty="0" err="1" smtClean="0"/>
              <a:t>ln</a:t>
            </a:r>
            <a:r>
              <a:rPr lang="nl-NL" dirty="0" smtClean="0"/>
              <a:t> </a:t>
            </a:r>
            <a:r>
              <a:rPr lang="nl-NL" i="1" dirty="0" smtClean="0"/>
              <a:t>W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Actie (Lagrange &amp; Hamilton)</a:t>
            </a:r>
          </a:p>
          <a:p>
            <a:endParaRPr lang="nl-NL" dirty="0"/>
          </a:p>
          <a:p>
            <a:r>
              <a:rPr lang="nl-NL" dirty="0" smtClean="0"/>
              <a:t>Symmetrie </a:t>
            </a:r>
            <a:r>
              <a:rPr lang="nl-NL" dirty="0" smtClean="0">
                <a:sym typeface="Wingdings" panose="05000000000000000000" pitchFamily="2" charset="2"/>
              </a:rPr>
              <a:t> Behoudswetten  (impuls, energie, impulsmoment)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Uitproduct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" y="-1"/>
            <a:ext cx="275012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06036"/>
              </p:ext>
            </p:extLst>
          </p:nvPr>
        </p:nvGraphicFramePr>
        <p:xfrm>
          <a:off x="3334048" y="2024382"/>
          <a:ext cx="172819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Vergelijking" r:id="rId3" imgW="660113" imgH="215806" progId="Equation.3">
                  <p:embed/>
                </p:oleObj>
              </mc:Choice>
              <mc:Fallback>
                <p:oleObj name="Vergelijking" r:id="rId3" imgW="660113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048" y="2024382"/>
                        <a:ext cx="172819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fbeelding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14" y="1960982"/>
            <a:ext cx="5039499" cy="3923561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03466"/>
              </p:ext>
            </p:extLst>
          </p:nvPr>
        </p:nvGraphicFramePr>
        <p:xfrm>
          <a:off x="1173808" y="4069081"/>
          <a:ext cx="5151905" cy="120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Vergelijking" r:id="rId6" imgW="2120900" imgH="495300" progId="Equation.3">
                  <p:embed/>
                </p:oleObj>
              </mc:Choice>
              <mc:Fallback>
                <p:oleObj name="Vergelijking" r:id="rId6" imgW="2120900" imgH="495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808" y="4069081"/>
                        <a:ext cx="5151905" cy="1201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157766"/>
              </p:ext>
            </p:extLst>
          </p:nvPr>
        </p:nvGraphicFramePr>
        <p:xfrm>
          <a:off x="5754171" y="5761217"/>
          <a:ext cx="1403797" cy="108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Vergelijking" r:id="rId8" imgW="634725" imgH="495085" progId="Equation.3">
                  <p:embed/>
                </p:oleObj>
              </mc:Choice>
              <mc:Fallback>
                <p:oleObj name="Vergelijking" r:id="rId8" imgW="63472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71" y="5761217"/>
                        <a:ext cx="1403797" cy="1089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nl-NL" altLang="nl-N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43817"/>
              </p:ext>
            </p:extLst>
          </p:nvPr>
        </p:nvGraphicFramePr>
        <p:xfrm>
          <a:off x="3362648" y="7613104"/>
          <a:ext cx="184090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Vergelijking" r:id="rId10" imgW="799753" imgH="215806" progId="Equation.3">
                  <p:embed/>
                </p:oleObj>
              </mc:Choice>
              <mc:Fallback>
                <p:oleObj name="Vergelijking" r:id="rId10" imgW="799753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648" y="7613104"/>
                        <a:ext cx="184090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0" y="2190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5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significant verschil in toets resultaten (T-test)</a:t>
            </a:r>
          </a:p>
          <a:p>
            <a:endParaRPr lang="nl-NL" dirty="0"/>
          </a:p>
          <a:p>
            <a:r>
              <a:rPr lang="nl-NL" dirty="0" smtClean="0"/>
              <a:t>Enquêtes: enthousiaste leerlingen / docent</a:t>
            </a:r>
          </a:p>
          <a:p>
            <a:endParaRPr lang="nl-NL" dirty="0"/>
          </a:p>
          <a:p>
            <a:r>
              <a:rPr lang="nl-NL" dirty="0" smtClean="0"/>
              <a:t>Retentietoetsen(1 maand / 5 maanden)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7" t="10273" r="31746" b="10582"/>
          <a:stretch/>
        </p:blipFill>
        <p:spPr bwMode="auto">
          <a:xfrm rot="5400000">
            <a:off x="2197531" y="4069101"/>
            <a:ext cx="1985004" cy="3600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1" t="3455" r="8310" b="5441"/>
          <a:stretch/>
        </p:blipFill>
        <p:spPr bwMode="auto">
          <a:xfrm rot="5400000">
            <a:off x="6947952" y="4643060"/>
            <a:ext cx="2006913" cy="2430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152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690" y="700336"/>
            <a:ext cx="11049000" cy="1054100"/>
          </a:xfrm>
        </p:spPr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381164"/>
            <a:ext cx="11049000" cy="6519971"/>
          </a:xfrm>
        </p:spPr>
        <p:txBody>
          <a:bodyPr/>
          <a:lstStyle/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Startvragen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Onderzoek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Aanleiding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Probleem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Oorzaken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Lessenreeks: ‘</a:t>
            </a:r>
            <a:r>
              <a:rPr lang="nl-NL" i="1" dirty="0" smtClean="0">
                <a:sym typeface="Wingdings" panose="05000000000000000000" pitchFamily="2" charset="2"/>
              </a:rPr>
              <a:t>Voor niets gaat de zon op’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Traagheid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Kapstok: zes </a:t>
            </a:r>
            <a:r>
              <a:rPr lang="nl-NL" dirty="0" err="1" smtClean="0">
                <a:sym typeface="Wingdings" panose="05000000000000000000" pitchFamily="2" charset="2"/>
              </a:rPr>
              <a:t>abstractieniveau’s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Proefjes: kussengevecht, tennisbal, knikkers, zelf uitbeelden</a:t>
            </a:r>
            <a:endParaRPr lang="nl-NL" dirty="0" smtClean="0"/>
          </a:p>
          <a:p>
            <a:pPr lvl="1"/>
            <a:r>
              <a:rPr lang="nl-NL" dirty="0" smtClean="0"/>
              <a:t>Analogieën</a:t>
            </a:r>
          </a:p>
          <a:p>
            <a:pPr lvl="1"/>
            <a:r>
              <a:rPr lang="nl-NL" dirty="0" smtClean="0"/>
              <a:t>(Vak)didaktiek</a:t>
            </a:r>
          </a:p>
          <a:p>
            <a:pPr lvl="1"/>
            <a:r>
              <a:rPr lang="nl-NL" dirty="0" smtClean="0"/>
              <a:t>Verdieping</a:t>
            </a:r>
          </a:p>
          <a:p>
            <a:r>
              <a:rPr lang="nl-NL" dirty="0" smtClean="0"/>
              <a:t>Resultaten</a:t>
            </a:r>
          </a:p>
          <a:p>
            <a:r>
              <a:rPr lang="nl-NL" dirty="0" smtClean="0"/>
              <a:t>Vervolgonderzoek</a:t>
            </a:r>
          </a:p>
          <a:p>
            <a:r>
              <a:rPr lang="nl-NL" dirty="0" smtClean="0"/>
              <a:t>Meer Conceptual </a:t>
            </a:r>
            <a:r>
              <a:rPr lang="nl-NL" dirty="0" err="1" smtClean="0"/>
              <a:t>Physics</a:t>
            </a:r>
            <a:r>
              <a:rPr lang="nl-NL" dirty="0" smtClean="0"/>
              <a:t>: Fysica 8 april 2016 Nijmegen </a:t>
            </a:r>
            <a:r>
              <a:rPr lang="nl-NL" dirty="0" smtClean="0">
                <a:sym typeface="Wingdings" panose="05000000000000000000" pitchFamily="2" charset="2"/>
              </a:rPr>
              <a:t> Paul Hewitt</a:t>
            </a:r>
          </a:p>
          <a:p>
            <a:r>
              <a:rPr lang="nl-NL" dirty="0" smtClean="0"/>
              <a:t>Meer ‘ervarend’ leren: breking, stroom (elektronen/protonen), golven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76937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Retentietest V5 na 1 maand (Chi-kwadraat)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76" t="15561" r="18116" b="18921"/>
          <a:stretch/>
        </p:blipFill>
        <p:spPr>
          <a:xfrm>
            <a:off x="2185820" y="2265384"/>
            <a:ext cx="8477585" cy="56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191076"/>
          </a:xfrm>
        </p:spPr>
        <p:txBody>
          <a:bodyPr/>
          <a:lstStyle/>
          <a:p>
            <a:r>
              <a:rPr lang="nl-NL" dirty="0" smtClean="0"/>
              <a:t>Lesmateriaal optimaliseren</a:t>
            </a:r>
          </a:p>
          <a:p>
            <a:pPr lvl="1"/>
            <a:r>
              <a:rPr lang="nl-NL" dirty="0" smtClean="0"/>
              <a:t>Meer hogere orde kwantitatieve vragen (</a:t>
            </a:r>
            <a:r>
              <a:rPr lang="nl-NL" dirty="0" err="1" smtClean="0"/>
              <a:t>Bloom</a:t>
            </a:r>
            <a:r>
              <a:rPr lang="nl-NL" dirty="0" smtClean="0"/>
              <a:t>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(Promotie) onderzoek</a:t>
            </a:r>
          </a:p>
          <a:p>
            <a:pPr lvl="1"/>
            <a:r>
              <a:rPr lang="nl-NL" dirty="0" smtClean="0"/>
              <a:t>Vóór/na meting met FCI-test</a:t>
            </a:r>
          </a:p>
          <a:p>
            <a:pPr lvl="1"/>
            <a:r>
              <a:rPr lang="nl-NL" dirty="0" smtClean="0"/>
              <a:t>Meer deelnemers (klassen/scholen/docenten): Sample </a:t>
            </a:r>
            <a:r>
              <a:rPr lang="nl-NL" dirty="0" err="1" smtClean="0"/>
              <a:t>size</a:t>
            </a:r>
            <a:r>
              <a:rPr lang="nl-NL" dirty="0" smtClean="0"/>
              <a:t> = 171</a:t>
            </a:r>
          </a:p>
          <a:p>
            <a:pPr lvl="2"/>
            <a:r>
              <a:rPr lang="nl-NL" dirty="0"/>
              <a:t>α = </a:t>
            </a:r>
            <a:r>
              <a:rPr lang="nl-NL" dirty="0" smtClean="0"/>
              <a:t>0,05: </a:t>
            </a:r>
            <a:r>
              <a:rPr lang="nl-NL" dirty="0"/>
              <a:t>kans op type-I fout (</a:t>
            </a:r>
            <a:r>
              <a:rPr lang="nl-NL" dirty="0" err="1"/>
              <a:t>nulhyposthese</a:t>
            </a:r>
            <a:r>
              <a:rPr lang="nl-NL" dirty="0"/>
              <a:t> ten onrechte verwerpen = vals positief)</a:t>
            </a:r>
          </a:p>
          <a:p>
            <a:pPr lvl="2"/>
            <a:r>
              <a:rPr lang="nl-NL" dirty="0" smtClean="0"/>
              <a:t>β </a:t>
            </a:r>
            <a:r>
              <a:rPr lang="nl-NL"/>
              <a:t>= </a:t>
            </a:r>
            <a:r>
              <a:rPr lang="nl-NL" smtClean="0"/>
              <a:t>0,20: </a:t>
            </a:r>
            <a:r>
              <a:rPr lang="nl-NL" dirty="0"/>
              <a:t>kans op type-II fout (vergeten de nulhypothese te verwerpen = vals negatief)</a:t>
            </a:r>
          </a:p>
          <a:p>
            <a:pPr lvl="2"/>
            <a:r>
              <a:rPr lang="nl-NL" dirty="0" smtClean="0"/>
              <a:t>σ </a:t>
            </a:r>
            <a:r>
              <a:rPr lang="nl-NL" dirty="0"/>
              <a:t>= 1,4: standaard deviatie, gemiddelde van alle toetsen</a:t>
            </a:r>
          </a:p>
          <a:p>
            <a:pPr lvl="2"/>
            <a:r>
              <a:rPr lang="nl-NL" dirty="0" smtClean="0"/>
              <a:t>ES</a:t>
            </a:r>
            <a:r>
              <a:rPr lang="nl-NL" dirty="0"/>
              <a:t>, effect </a:t>
            </a:r>
            <a:r>
              <a:rPr lang="nl-NL" dirty="0" err="1"/>
              <a:t>size</a:t>
            </a:r>
            <a:r>
              <a:rPr lang="nl-NL" dirty="0"/>
              <a:t> = 0,3: hogere score (eenzijdig) van 0,3 punt in het eindcijfer</a:t>
            </a:r>
          </a:p>
          <a:p>
            <a:endParaRPr lang="nl-NL" dirty="0"/>
          </a:p>
          <a:p>
            <a:r>
              <a:rPr lang="nl-NL" dirty="0" smtClean="0"/>
              <a:t>Ervaren optimaliseren: </a:t>
            </a:r>
            <a:r>
              <a:rPr lang="nl-NL" i="1" dirty="0" err="1" smtClean="0"/>
              <a:t>F</a:t>
            </a:r>
            <a:r>
              <a:rPr lang="nl-NL" i="1" baseline="-25000" dirty="0" err="1" smtClean="0"/>
              <a:t>w</a:t>
            </a:r>
            <a:r>
              <a:rPr lang="nl-NL" i="1" dirty="0" smtClean="0"/>
              <a:t> = </a:t>
            </a:r>
            <a:r>
              <a:rPr lang="nl-NL" dirty="0" smtClean="0"/>
              <a:t>0 ; </a:t>
            </a:r>
            <a:r>
              <a:rPr lang="nl-NL" i="1" dirty="0" smtClean="0"/>
              <a:t> </a:t>
            </a:r>
            <a:r>
              <a:rPr lang="nl-NL" i="1" dirty="0" err="1" smtClean="0"/>
              <a:t>F</a:t>
            </a:r>
            <a:r>
              <a:rPr lang="nl-NL" i="1" baseline="-25000" dirty="0" err="1" smtClean="0"/>
              <a:t>z</a:t>
            </a:r>
            <a:r>
              <a:rPr lang="nl-NL" i="1" dirty="0" smtClean="0"/>
              <a:t> = 0  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  Virtual </a:t>
            </a:r>
            <a:r>
              <a:rPr lang="nl-NL" dirty="0" err="1" smtClean="0">
                <a:sym typeface="Wingdings" panose="05000000000000000000" pitchFamily="2" charset="2"/>
              </a:rPr>
              <a:t>reality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Meedoen?     	</a:t>
            </a:r>
            <a:r>
              <a:rPr lang="nl-NL" dirty="0" smtClean="0">
                <a:sym typeface="Wingdings" panose="05000000000000000000" pitchFamily="2" charset="2"/>
                <a:hlinkClick r:id="rId2"/>
              </a:rPr>
              <a:t>j.vanriswick@raayland.nl</a:t>
            </a:r>
            <a:r>
              <a:rPr lang="nl-NL" dirty="0" smtClean="0">
                <a:sym typeface="Wingdings" panose="05000000000000000000" pitchFamily="2" charset="2"/>
              </a:rPr>
              <a:t>   				    			</a:t>
            </a:r>
            <a:r>
              <a:rPr lang="nl-NL" dirty="0" smtClean="0">
                <a:sym typeface="Wingdings" panose="05000000000000000000" pitchFamily="2" charset="2"/>
                <a:hlinkClick r:id="rId3"/>
              </a:rPr>
              <a:t>j.vanriswick@docentenacademie.ru.nl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907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slot: Conceptual </a:t>
            </a:r>
            <a:r>
              <a:rPr lang="nl-NL" dirty="0" err="1" smtClean="0"/>
              <a:t>Physics</a:t>
            </a:r>
            <a:r>
              <a:rPr lang="nl-NL" dirty="0" smtClean="0"/>
              <a:t> / meer ‘ervarend’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Fysica 8 april 2016 Nijmegen: Keuzelezing Onderwijs </a:t>
            </a:r>
            <a:r>
              <a:rPr lang="nl-NL" dirty="0" smtClean="0">
                <a:sym typeface="Wingdings" panose="05000000000000000000" pitchFamily="2" charset="2"/>
              </a:rPr>
              <a:t> Paul Hewitt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Spellen: </a:t>
            </a:r>
            <a:r>
              <a:rPr lang="nl-NL" dirty="0" err="1" smtClean="0"/>
              <a:t>Physictionary</a:t>
            </a:r>
            <a:r>
              <a:rPr lang="nl-NL" dirty="0" smtClean="0"/>
              <a:t> / Hints / Uitbeelde</a:t>
            </a:r>
            <a:r>
              <a:rPr lang="nl-NL" dirty="0"/>
              <a:t>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sym typeface="Wingdings" panose="05000000000000000000" pitchFamily="2" charset="2"/>
              </a:rPr>
              <a:t> DOEN: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Traploopwedstrijd: voorspel verrichte arbeid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Lichtbreking</a:t>
            </a:r>
          </a:p>
          <a:p>
            <a:pPr lvl="1"/>
            <a:r>
              <a:rPr lang="nl-NL" dirty="0" smtClean="0"/>
              <a:t>Stroom: protonen/elektronen</a:t>
            </a:r>
          </a:p>
          <a:p>
            <a:pPr lvl="1"/>
            <a:r>
              <a:rPr lang="nl-NL" dirty="0" smtClean="0"/>
              <a:t>Golven: lopende /staande, transversaal/longitudinaal</a:t>
            </a:r>
          </a:p>
          <a:p>
            <a:pPr lvl="1"/>
            <a:r>
              <a:rPr lang="nl-NL" dirty="0" smtClean="0"/>
              <a:t>…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83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is: impuls, kracht, arbeid, energie?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Hoe weten de ballen (van Newton) hoeveel er los komen?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DDU (Denken, Delen, Uitwisselen)</a:t>
            </a:r>
          </a:p>
          <a:p>
            <a:endParaRPr lang="nl-NL" dirty="0"/>
          </a:p>
          <a:p>
            <a:pPr marL="0" lvl="1" indent="0">
              <a:buNone/>
            </a:pPr>
            <a:endParaRPr lang="nl-NL" sz="26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214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Worsteling met de begrippen door mijzelf en de leerlingen</a:t>
            </a:r>
          </a:p>
          <a:p>
            <a:endParaRPr lang="nl-NL" dirty="0" smtClean="0"/>
          </a:p>
          <a:p>
            <a:r>
              <a:rPr lang="nl-NL" dirty="0" smtClean="0"/>
              <a:t>Op weg naar CERN: discussie met ervaren/deskundige collega</a:t>
            </a:r>
          </a:p>
          <a:p>
            <a:endParaRPr lang="nl-NL" dirty="0"/>
          </a:p>
          <a:p>
            <a:r>
              <a:rPr lang="nl-NL" dirty="0" smtClean="0"/>
              <a:t>Vooronderzoek op RU: 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natuur &amp; Sterrenkunde</a:t>
            </a:r>
          </a:p>
          <a:p>
            <a:pPr lvl="1"/>
            <a:r>
              <a:rPr lang="nl-NL" dirty="0" smtClean="0"/>
              <a:t>Kracht is de herverdeling van energie</a:t>
            </a:r>
          </a:p>
          <a:p>
            <a:pPr lvl="1"/>
            <a:r>
              <a:rPr lang="nl-NL" dirty="0" smtClean="0"/>
              <a:t>De hoeveelheid energie die een voorwerp heeft is afhankelijk van de kracht die hij heeft</a:t>
            </a:r>
          </a:p>
          <a:p>
            <a:pPr lvl="1"/>
            <a:r>
              <a:rPr lang="nl-NL" dirty="0" smtClean="0"/>
              <a:t>Kracht is een toenemende energie</a:t>
            </a:r>
          </a:p>
          <a:p>
            <a:pPr lvl="1"/>
            <a:r>
              <a:rPr lang="nl-NL" dirty="0" smtClean="0"/>
              <a:t>Energie is een al bestaande beweging</a:t>
            </a:r>
          </a:p>
          <a:p>
            <a:pPr lvl="1"/>
            <a:r>
              <a:rPr lang="nl-NL" dirty="0" smtClean="0"/>
              <a:t>Energie geeft aan hoeveel kracht er is opgeslagen</a:t>
            </a:r>
          </a:p>
          <a:p>
            <a:pPr lvl="1"/>
            <a:r>
              <a:rPr lang="nl-NL" dirty="0" smtClean="0"/>
              <a:t>Kracht is energie die is omgezet in een beweging</a:t>
            </a:r>
          </a:p>
          <a:p>
            <a:pPr lvl="1"/>
            <a:r>
              <a:rPr lang="nl-NL" dirty="0" smtClean="0"/>
              <a:t>Kracht is een vorm van energie die op een voorwerp wordt uitgeoefend. </a:t>
            </a:r>
          </a:p>
          <a:p>
            <a:pPr lvl="1"/>
            <a:r>
              <a:rPr lang="nl-NL" dirty="0" smtClean="0"/>
              <a:t>De hoeveelheid energie wordt bepaald door de kracht die je in de handeling stopt.</a:t>
            </a:r>
          </a:p>
          <a:p>
            <a:pPr lvl="1"/>
            <a:r>
              <a:rPr lang="nl-NL" dirty="0" smtClean="0"/>
              <a:t>Een kracht is iets praktisch meetbaars. Een energie is een wiskundig gevolg van een kracht.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09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vooronderzoek (NVOX dec. 2011), N = 69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25%: op een weggegooid voorwerp werkt een voorwaartse kracht op het hoogste punt van de (kogel)baan. Misconcept: </a:t>
            </a:r>
            <a:r>
              <a:rPr lang="nl-NL" i="1" dirty="0" smtClean="0"/>
              <a:t>F</a:t>
            </a:r>
            <a:r>
              <a:rPr lang="nl-NL" dirty="0" smtClean="0"/>
              <a:t> is evenredig met </a:t>
            </a:r>
            <a:r>
              <a:rPr lang="nl-NL" i="1" dirty="0" smtClean="0"/>
              <a:t>v</a:t>
            </a:r>
          </a:p>
          <a:p>
            <a:endParaRPr lang="nl-NL" i="1" dirty="0"/>
          </a:p>
          <a:p>
            <a:r>
              <a:rPr lang="nl-NL" dirty="0" smtClean="0"/>
              <a:t>50%: bij een botsing is de kracht op een personenauto veel groter dan op een vrachtwagen. Misconcept: </a:t>
            </a:r>
            <a:r>
              <a:rPr lang="nl-NL" i="1" dirty="0" smtClean="0"/>
              <a:t>F</a:t>
            </a:r>
            <a:r>
              <a:rPr lang="nl-NL" baseline="-25000" dirty="0" smtClean="0"/>
              <a:t>actie</a:t>
            </a:r>
            <a:r>
              <a:rPr lang="nl-NL" dirty="0" smtClean="0"/>
              <a:t> &gt; -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reactie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67%: in een kermisattractie wordt je naar buiten geduwd. Misconcept: </a:t>
            </a:r>
            <a:r>
              <a:rPr lang="nl-NL" i="1" dirty="0" err="1" smtClean="0"/>
              <a:t>F</a:t>
            </a:r>
            <a:r>
              <a:rPr lang="nl-NL" i="1" baseline="-25000" dirty="0" err="1" smtClean="0"/>
              <a:t>c</a:t>
            </a:r>
            <a:r>
              <a:rPr lang="nl-NL" i="1" dirty="0" smtClean="0"/>
              <a:t> </a:t>
            </a:r>
            <a:r>
              <a:rPr lang="nl-NL" dirty="0" smtClean="0"/>
              <a:t>werkt naar buiten</a:t>
            </a:r>
          </a:p>
          <a:p>
            <a:endParaRPr lang="nl-NL" dirty="0"/>
          </a:p>
          <a:p>
            <a:r>
              <a:rPr lang="nl-NL" dirty="0" smtClean="0"/>
              <a:t>97%: Wrijving werkt altijd in tegengestelde richting van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de bewegingsrichting. Misconcept: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w</a:t>
            </a:r>
            <a:r>
              <a:rPr lang="nl-NL" dirty="0" smtClean="0"/>
              <a:t> op het achterwiel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van een fiets  werkt in dezelfde richting als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w</a:t>
            </a:r>
            <a:r>
              <a:rPr lang="nl-NL" dirty="0" smtClean="0"/>
              <a:t> op het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voorwiel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7951" t="50000" r="36350" b="19760"/>
          <a:stretch/>
        </p:blipFill>
        <p:spPr>
          <a:xfrm>
            <a:off x="9382720" y="6244952"/>
            <a:ext cx="3052868" cy="1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Leerlingen kunnen voldoende rekenen aan kracht en energievraagstukken (zie examenresultaten), maar dat wil nog niet zeggen dat ze de concepten beheersen.</a:t>
            </a:r>
          </a:p>
          <a:p>
            <a:endParaRPr lang="nl-NL" dirty="0" smtClean="0"/>
          </a:p>
          <a:p>
            <a:r>
              <a:rPr lang="nl-NL" dirty="0" smtClean="0"/>
              <a:t>Leerlingen gebruiken </a:t>
            </a:r>
            <a:r>
              <a:rPr lang="nl-NL" dirty="0" err="1" smtClean="0"/>
              <a:t>BiNaS</a:t>
            </a:r>
            <a:r>
              <a:rPr lang="nl-NL" dirty="0" smtClean="0"/>
              <a:t>, goochelen met formules en (alle gegeven) getallen en spugen een antwoord uit  </a:t>
            </a:r>
            <a:r>
              <a:rPr lang="nl-NL" sz="2000" dirty="0" smtClean="0"/>
              <a:t>Plug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chug</a:t>
            </a:r>
            <a:r>
              <a:rPr lang="nl-NL" sz="2000" dirty="0" smtClean="0"/>
              <a:t>: </a:t>
            </a:r>
            <a:r>
              <a:rPr lang="nl-NL" sz="2000" dirty="0" err="1" smtClean="0"/>
              <a:t>Tuminaro</a:t>
            </a:r>
            <a:r>
              <a:rPr lang="nl-NL" sz="2000" dirty="0" smtClean="0"/>
              <a:t> en </a:t>
            </a:r>
            <a:r>
              <a:rPr lang="nl-NL" sz="2000" dirty="0" err="1" smtClean="0"/>
              <a:t>Redisch</a:t>
            </a:r>
            <a:r>
              <a:rPr lang="nl-NL" sz="2000" dirty="0" smtClean="0"/>
              <a:t> (2007)</a:t>
            </a:r>
          </a:p>
          <a:p>
            <a:endParaRPr lang="nl-NL" dirty="0"/>
          </a:p>
          <a:p>
            <a:r>
              <a:rPr lang="nl-NL" dirty="0" smtClean="0"/>
              <a:t>Verandering </a:t>
            </a:r>
            <a:r>
              <a:rPr lang="nl-NL" dirty="0" err="1" smtClean="0"/>
              <a:t>NiNa</a:t>
            </a:r>
            <a:r>
              <a:rPr lang="nl-NL" dirty="0" smtClean="0"/>
              <a:t>-examens: kwantitatief/kwalitatief 60/40 </a:t>
            </a:r>
            <a:r>
              <a:rPr lang="nl-NL" dirty="0" smtClean="0">
                <a:sym typeface="Wingdings" panose="05000000000000000000" pitchFamily="2" charset="2"/>
              </a:rPr>
              <a:t> 50/50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144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8800" dirty="0" smtClean="0"/>
          </a:p>
          <a:p>
            <a:pPr marL="0" indent="0">
              <a:buNone/>
            </a:pPr>
            <a:r>
              <a:rPr lang="nl-NL" sz="8800" dirty="0"/>
              <a:t>	</a:t>
            </a:r>
            <a:r>
              <a:rPr lang="nl-NL" sz="8800" dirty="0" smtClean="0"/>
              <a:t>		Welke?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3095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780456"/>
            <a:ext cx="11049000" cy="6552728"/>
          </a:xfrm>
        </p:spPr>
        <p:txBody>
          <a:bodyPr/>
          <a:lstStyle/>
          <a:p>
            <a:r>
              <a:rPr lang="nl-NL" dirty="0" smtClean="0"/>
              <a:t>A. Onderwerpen</a:t>
            </a:r>
          </a:p>
          <a:p>
            <a:pPr lvl="1"/>
            <a:r>
              <a:rPr lang="nl-NL" dirty="0" smtClean="0"/>
              <a:t>Hoog abstractieniveau</a:t>
            </a:r>
          </a:p>
          <a:p>
            <a:pPr lvl="1"/>
            <a:r>
              <a:rPr lang="nl-NL" dirty="0" smtClean="0"/>
              <a:t>Sterke maar abstracte onderlinge relatie</a:t>
            </a:r>
          </a:p>
          <a:p>
            <a:pPr lvl="1"/>
            <a:r>
              <a:rPr lang="nl-NL" dirty="0" smtClean="0"/>
              <a:t>Pre(mis)concepties</a:t>
            </a:r>
          </a:p>
          <a:p>
            <a:pPr lvl="1"/>
            <a:r>
              <a:rPr lang="nl-NL" dirty="0" smtClean="0"/>
              <a:t>Weinig (eenvoudige) analogieën (overlappend met C1)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B. Methoden</a:t>
            </a:r>
          </a:p>
          <a:p>
            <a:pPr lvl="1"/>
            <a:r>
              <a:rPr lang="nl-NL" sz="2300" dirty="0"/>
              <a:t>verbanden worden geponeerd zonder inhoudelijke afleiding</a:t>
            </a:r>
            <a:endParaRPr lang="nl-NL" sz="3100" dirty="0"/>
          </a:p>
          <a:p>
            <a:pPr lvl="1"/>
            <a:r>
              <a:rPr lang="nl-NL" sz="2300" dirty="0"/>
              <a:t>veel oefening met sommetjes, weinig conceptuele vraagstukken (overlappend met D2 en E1)</a:t>
            </a:r>
            <a:endParaRPr lang="nl-NL" sz="3100" dirty="0"/>
          </a:p>
          <a:p>
            <a:pPr lvl="1"/>
            <a:r>
              <a:rPr lang="nl-NL" sz="2300" dirty="0"/>
              <a:t>weinig (conceptuele) effectieve demonstraties en leerlingenpractica </a:t>
            </a:r>
            <a:endParaRPr lang="nl-NL" sz="2300" dirty="0" smtClean="0"/>
          </a:p>
          <a:p>
            <a:pPr marL="457083" lvl="1" indent="0">
              <a:buNone/>
            </a:pPr>
            <a:r>
              <a:rPr lang="nl-NL" sz="2300" dirty="0"/>
              <a:t> </a:t>
            </a:r>
            <a:r>
              <a:rPr lang="nl-NL" sz="2300" dirty="0" smtClean="0"/>
              <a:t>   (</a:t>
            </a:r>
            <a:r>
              <a:rPr lang="nl-NL" sz="2300" dirty="0"/>
              <a:t>Abrahams &amp; </a:t>
            </a:r>
            <a:r>
              <a:rPr lang="nl-NL" sz="2300" dirty="0" err="1"/>
              <a:t>Millar</a:t>
            </a:r>
            <a:r>
              <a:rPr lang="nl-NL" sz="2300" dirty="0"/>
              <a:t>)</a:t>
            </a:r>
            <a:endParaRPr lang="nl-NL" sz="3100" dirty="0"/>
          </a:p>
          <a:p>
            <a:pPr lvl="1"/>
            <a:r>
              <a:rPr lang="nl-NL" sz="2300" dirty="0"/>
              <a:t>beperkte aandacht voor onderlinge relaties tussen de verschillende begrippen</a:t>
            </a:r>
            <a:endParaRPr lang="nl-NL" sz="3100" dirty="0"/>
          </a:p>
          <a:p>
            <a:pPr lvl="1"/>
            <a:r>
              <a:rPr lang="nl-NL" sz="2300" dirty="0"/>
              <a:t>ontbreken van een logische opbouw (en verwijzing) met toenemend abstractieniveau</a:t>
            </a:r>
            <a:endParaRPr lang="nl-NL" sz="3100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733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a1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a1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ening dia's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eaLnBrk="0" hangingPunct="0">
          <a:defRPr sz="2400" dirty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1577</Words>
  <Application>Microsoft Office PowerPoint</Application>
  <PresentationFormat>Aangepast</PresentationFormat>
  <Paragraphs>356</Paragraphs>
  <Slides>32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Thema1</vt:lpstr>
      <vt:lpstr>1_Thema1</vt:lpstr>
      <vt:lpstr>Opening dia's</vt:lpstr>
      <vt:lpstr>Basis pagina</vt:lpstr>
      <vt:lpstr>Vergelijking</vt:lpstr>
      <vt:lpstr>PowerPoint-presentatie</vt:lpstr>
      <vt:lpstr>Werkgroep Woudschoten conferentie 2015</vt:lpstr>
      <vt:lpstr>Inhoud</vt:lpstr>
      <vt:lpstr>Startvragen</vt:lpstr>
      <vt:lpstr>Aanleiding</vt:lpstr>
      <vt:lpstr>Conclusies vooronderzoek (NVOX dec. 2011), N = 69 </vt:lpstr>
      <vt:lpstr>Probleem </vt:lpstr>
      <vt:lpstr>Oorzaken</vt:lpstr>
      <vt:lpstr>Oorzaken</vt:lpstr>
      <vt:lpstr>PowerPoint-presentatie</vt:lpstr>
      <vt:lpstr>PowerPoint-presentatie</vt:lpstr>
      <vt:lpstr>Onderzoek</vt:lpstr>
      <vt:lpstr>Onderzoeksvragen</vt:lpstr>
      <vt:lpstr>Traagheid</vt:lpstr>
      <vt:lpstr>Traagheid ‘ervaren’</vt:lpstr>
      <vt:lpstr>Beheersing traagheidsprincipe</vt:lpstr>
      <vt:lpstr>Lessenreeks: ‘Voor niets gaat de zon op’</vt:lpstr>
      <vt:lpstr>Plaats/tijd</vt:lpstr>
      <vt:lpstr>Snelheid</vt:lpstr>
      <vt:lpstr>Impuls</vt:lpstr>
      <vt:lpstr>Kracht </vt:lpstr>
      <vt:lpstr>Arbeid</vt:lpstr>
      <vt:lpstr>Energie</vt:lpstr>
      <vt:lpstr>Warmte </vt:lpstr>
      <vt:lpstr>Kapstok</vt:lpstr>
      <vt:lpstr>Analogieën   </vt:lpstr>
      <vt:lpstr>(Vak)didactiek </vt:lpstr>
      <vt:lpstr>Verdieping</vt:lpstr>
      <vt:lpstr>Resultaten</vt:lpstr>
      <vt:lpstr>Retentietest V5 na 1 maand (Chi-kwadraat)</vt:lpstr>
      <vt:lpstr>Vervolgonderzoek</vt:lpstr>
      <vt:lpstr>Tot slot: Conceptual Physics / meer ‘ervarend’ leren</vt:lpstr>
    </vt:vector>
  </TitlesOfParts>
  <Company>Radboud Universiteit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u114180</dc:creator>
  <cp:lastModifiedBy>USER</cp:lastModifiedBy>
  <cp:revision>108</cp:revision>
  <dcterms:created xsi:type="dcterms:W3CDTF">2013-09-24T13:46:47Z</dcterms:created>
  <dcterms:modified xsi:type="dcterms:W3CDTF">2015-12-11T19:59:28Z</dcterms:modified>
</cp:coreProperties>
</file>